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4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 horzBarState="maximized">
    <p:restoredLeft sz="18603" autoAdjust="0"/>
    <p:restoredTop sz="78191" autoAdjust="0"/>
  </p:normalViewPr>
  <p:slideViewPr>
    <p:cSldViewPr>
      <p:cViewPr varScale="1">
        <p:scale>
          <a:sx n="93" d="100"/>
          <a:sy n="93" d="100"/>
        </p:scale>
        <p:origin x="-4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1ABE14-2760-4664-A372-91A4C788036F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827AA8-91BD-4AFC-AF1A-603D79651270}">
      <dgm:prSet phldrT="[Text]" custT="1"/>
      <dgm:spPr/>
      <dgm:t>
        <a:bodyPr/>
        <a:lstStyle/>
        <a:p>
          <a:r>
            <a:rPr lang="en-US" sz="2000" dirty="0" smtClean="0"/>
            <a:t>Entourage final episode was only 1/3 live viewing</a:t>
          </a:r>
        </a:p>
        <a:p>
          <a:r>
            <a:rPr lang="en-US" sz="2000" dirty="0" smtClean="0"/>
            <a:t>31% of people had not watched live TV in the past week*</a:t>
          </a:r>
          <a:endParaRPr lang="en-US" sz="2000" dirty="0"/>
        </a:p>
      </dgm:t>
    </dgm:pt>
    <dgm:pt modelId="{47E777CB-AADF-46AA-B5B7-E1AB4DB4EC64}" type="parTrans" cxnId="{859CB2A1-8858-49B2-868C-B6A65511A7D0}">
      <dgm:prSet/>
      <dgm:spPr/>
      <dgm:t>
        <a:bodyPr/>
        <a:lstStyle/>
        <a:p>
          <a:endParaRPr lang="en-US"/>
        </a:p>
      </dgm:t>
    </dgm:pt>
    <dgm:pt modelId="{051B41C6-7273-4DE6-A00C-125AE8D7F0CC}" type="sibTrans" cxnId="{859CB2A1-8858-49B2-868C-B6A65511A7D0}">
      <dgm:prSet/>
      <dgm:spPr/>
      <dgm:t>
        <a:bodyPr/>
        <a:lstStyle/>
        <a:p>
          <a:endParaRPr lang="en-US"/>
        </a:p>
      </dgm:t>
    </dgm:pt>
    <dgm:pt modelId="{0FB7A6D4-1FFA-4786-BC0E-39C9A9DE26A0}">
      <dgm:prSet phldrT="[Text]" custT="1"/>
      <dgm:spPr/>
      <dgm:t>
        <a:bodyPr/>
        <a:lstStyle/>
        <a:p>
          <a:r>
            <a:rPr lang="en-US" sz="2000" dirty="0" err="1" smtClean="0"/>
            <a:t>iPad</a:t>
          </a:r>
          <a:r>
            <a:rPr lang="en-US" sz="2000" dirty="0" smtClean="0"/>
            <a:t> apps for linear and On Demand television</a:t>
          </a:r>
        </a:p>
        <a:p>
          <a:r>
            <a:rPr lang="en-US" sz="2000" dirty="0" err="1" smtClean="0"/>
            <a:t>NetFlix</a:t>
          </a:r>
          <a:r>
            <a:rPr lang="en-US" sz="2000" dirty="0" smtClean="0"/>
            <a:t> on Xbox, Wii, </a:t>
          </a:r>
          <a:r>
            <a:rPr lang="en-US" sz="2000" dirty="0" err="1" smtClean="0"/>
            <a:t>Playstation</a:t>
          </a:r>
          <a:endParaRPr lang="en-US" sz="2000" dirty="0"/>
        </a:p>
      </dgm:t>
    </dgm:pt>
    <dgm:pt modelId="{1CD89858-60CF-49B3-AF3A-D09F2F711D22}" type="parTrans" cxnId="{FF561A0D-578A-465B-9163-6C0D01206B34}">
      <dgm:prSet/>
      <dgm:spPr/>
      <dgm:t>
        <a:bodyPr/>
        <a:lstStyle/>
        <a:p>
          <a:endParaRPr lang="en-US"/>
        </a:p>
      </dgm:t>
    </dgm:pt>
    <dgm:pt modelId="{EBD21D92-BFA6-444F-89B8-A1E098B88835}" type="sibTrans" cxnId="{FF561A0D-578A-465B-9163-6C0D01206B34}">
      <dgm:prSet/>
      <dgm:spPr/>
      <dgm:t>
        <a:bodyPr/>
        <a:lstStyle/>
        <a:p>
          <a:endParaRPr lang="en-US"/>
        </a:p>
      </dgm:t>
    </dgm:pt>
    <dgm:pt modelId="{4BCD0501-B617-4970-A4AE-D6097CF646DB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dirty="0" smtClean="0"/>
            <a:t>Hulu.com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dirty="0" smtClean="0"/>
            <a:t>TV Anywhere provides out of home access </a:t>
          </a:r>
        </a:p>
      </dgm:t>
    </dgm:pt>
    <dgm:pt modelId="{7BBBFA8D-7BC2-4B95-8D41-F4E996068720}" type="parTrans" cxnId="{BB0685C1-8F61-4498-A07D-73489792EB88}">
      <dgm:prSet/>
      <dgm:spPr/>
      <dgm:t>
        <a:bodyPr/>
        <a:lstStyle/>
        <a:p>
          <a:endParaRPr lang="en-US"/>
        </a:p>
      </dgm:t>
    </dgm:pt>
    <dgm:pt modelId="{3C0F8AD5-E820-4BDC-87EF-BF8E2B1FC028}" type="sibTrans" cxnId="{BB0685C1-8F61-4498-A07D-73489792EB88}">
      <dgm:prSet/>
      <dgm:spPr/>
      <dgm:t>
        <a:bodyPr/>
        <a:lstStyle/>
        <a:p>
          <a:endParaRPr lang="en-US"/>
        </a:p>
      </dgm:t>
    </dgm:pt>
    <dgm:pt modelId="{43B1DCC2-6E71-46AF-84A0-5A0FA1554EC6}" type="pres">
      <dgm:prSet presAssocID="{1D1ABE14-2760-4664-A372-91A4C788036F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78A1A05C-E227-4C2A-B144-6BCF6DBCCE4C}" type="pres">
      <dgm:prSet presAssocID="{1D1ABE14-2760-4664-A372-91A4C788036F}" presName="Name1" presStyleCnt="0"/>
      <dgm:spPr/>
    </dgm:pt>
    <dgm:pt modelId="{403C0F9E-A1E4-43D1-A3D3-5ED994E5E168}" type="pres">
      <dgm:prSet presAssocID="{1D1ABE14-2760-4664-A372-91A4C788036F}" presName="cycle" presStyleCnt="0"/>
      <dgm:spPr/>
    </dgm:pt>
    <dgm:pt modelId="{E4333725-946B-41D2-B7E3-29EB3D1D4B63}" type="pres">
      <dgm:prSet presAssocID="{1D1ABE14-2760-4664-A372-91A4C788036F}" presName="srcNode" presStyleLbl="node1" presStyleIdx="0" presStyleCnt="3"/>
      <dgm:spPr/>
    </dgm:pt>
    <dgm:pt modelId="{5EDEDF9B-14C2-42F4-ADFF-19E9FE29C709}" type="pres">
      <dgm:prSet presAssocID="{1D1ABE14-2760-4664-A372-91A4C788036F}" presName="conn" presStyleLbl="parChTrans1D2" presStyleIdx="0" presStyleCnt="1"/>
      <dgm:spPr/>
      <dgm:t>
        <a:bodyPr/>
        <a:lstStyle/>
        <a:p>
          <a:endParaRPr lang="en-US"/>
        </a:p>
      </dgm:t>
    </dgm:pt>
    <dgm:pt modelId="{87AA688D-D00A-4B02-AEE5-DBA6BA34E05E}" type="pres">
      <dgm:prSet presAssocID="{1D1ABE14-2760-4664-A372-91A4C788036F}" presName="extraNode" presStyleLbl="node1" presStyleIdx="0" presStyleCnt="3"/>
      <dgm:spPr/>
    </dgm:pt>
    <dgm:pt modelId="{2EF01EC3-F585-4203-B483-A356DE553E99}" type="pres">
      <dgm:prSet presAssocID="{1D1ABE14-2760-4664-A372-91A4C788036F}" presName="dstNode" presStyleLbl="node1" presStyleIdx="0" presStyleCnt="3"/>
      <dgm:spPr/>
    </dgm:pt>
    <dgm:pt modelId="{D38FF141-1CFC-4918-9104-FC6D13718612}" type="pres">
      <dgm:prSet presAssocID="{63827AA8-91BD-4AFC-AF1A-603D79651270}" presName="text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416C1B-371F-4807-8BBE-0582E3A6D8AA}" type="pres">
      <dgm:prSet presAssocID="{63827AA8-91BD-4AFC-AF1A-603D79651270}" presName="accent_1" presStyleCnt="0"/>
      <dgm:spPr/>
    </dgm:pt>
    <dgm:pt modelId="{A5DFBCDA-96BE-4632-9C49-EE4B1921755C}" type="pres">
      <dgm:prSet presAssocID="{63827AA8-91BD-4AFC-AF1A-603D79651270}" presName="accentRepeatNode" presStyleLbl="solidFgAcc1" presStyleIdx="0" presStyleCnt="3"/>
      <dgm:spPr/>
    </dgm:pt>
    <dgm:pt modelId="{F4519BB4-5A9C-4E93-BDBB-895DF166019F}" type="pres">
      <dgm:prSet presAssocID="{0FB7A6D4-1FFA-4786-BC0E-39C9A9DE26A0}" presName="text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1E16C6-2032-4EF8-8202-8F8FF6152004}" type="pres">
      <dgm:prSet presAssocID="{0FB7A6D4-1FFA-4786-BC0E-39C9A9DE26A0}" presName="accent_2" presStyleCnt="0"/>
      <dgm:spPr/>
    </dgm:pt>
    <dgm:pt modelId="{4C3A3CEE-4A6F-4DB6-8186-85A8DBE8411F}" type="pres">
      <dgm:prSet presAssocID="{0FB7A6D4-1FFA-4786-BC0E-39C9A9DE26A0}" presName="accentRepeatNode" presStyleLbl="solidFgAcc1" presStyleIdx="1" presStyleCnt="3"/>
      <dgm:spPr/>
    </dgm:pt>
    <dgm:pt modelId="{B6B627B7-3918-4D23-9759-3AEA99A5F987}" type="pres">
      <dgm:prSet presAssocID="{4BCD0501-B617-4970-A4AE-D6097CF646DB}" presName="text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D4A6DE-A700-4E1D-864B-60CB55DBEB11}" type="pres">
      <dgm:prSet presAssocID="{4BCD0501-B617-4970-A4AE-D6097CF646DB}" presName="accent_3" presStyleCnt="0"/>
      <dgm:spPr/>
    </dgm:pt>
    <dgm:pt modelId="{5CD4059A-7670-4507-B293-9C287FE074EB}" type="pres">
      <dgm:prSet presAssocID="{4BCD0501-B617-4970-A4AE-D6097CF646DB}" presName="accentRepeatNode" presStyleLbl="solidFgAcc1" presStyleIdx="2" presStyleCnt="3"/>
      <dgm:spPr/>
    </dgm:pt>
  </dgm:ptLst>
  <dgm:cxnLst>
    <dgm:cxn modelId="{BB0685C1-8F61-4498-A07D-73489792EB88}" srcId="{1D1ABE14-2760-4664-A372-91A4C788036F}" destId="{4BCD0501-B617-4970-A4AE-D6097CF646DB}" srcOrd="2" destOrd="0" parTransId="{7BBBFA8D-7BC2-4B95-8D41-F4E996068720}" sibTransId="{3C0F8AD5-E820-4BDC-87EF-BF8E2B1FC028}"/>
    <dgm:cxn modelId="{93D059E3-48DF-4A2B-91A7-69E7D020D55A}" type="presOf" srcId="{63827AA8-91BD-4AFC-AF1A-603D79651270}" destId="{D38FF141-1CFC-4918-9104-FC6D13718612}" srcOrd="0" destOrd="0" presId="urn:microsoft.com/office/officeart/2008/layout/VerticalCurvedList"/>
    <dgm:cxn modelId="{859CB2A1-8858-49B2-868C-B6A65511A7D0}" srcId="{1D1ABE14-2760-4664-A372-91A4C788036F}" destId="{63827AA8-91BD-4AFC-AF1A-603D79651270}" srcOrd="0" destOrd="0" parTransId="{47E777CB-AADF-46AA-B5B7-E1AB4DB4EC64}" sibTransId="{051B41C6-7273-4DE6-A00C-125AE8D7F0CC}"/>
    <dgm:cxn modelId="{FF561A0D-578A-465B-9163-6C0D01206B34}" srcId="{1D1ABE14-2760-4664-A372-91A4C788036F}" destId="{0FB7A6D4-1FFA-4786-BC0E-39C9A9DE26A0}" srcOrd="1" destOrd="0" parTransId="{1CD89858-60CF-49B3-AF3A-D09F2F711D22}" sibTransId="{EBD21D92-BFA6-444F-89B8-A1E098B88835}"/>
    <dgm:cxn modelId="{8D2C027F-D1FD-4E38-A9D9-E4A02A15E7B3}" type="presOf" srcId="{1D1ABE14-2760-4664-A372-91A4C788036F}" destId="{43B1DCC2-6E71-46AF-84A0-5A0FA1554EC6}" srcOrd="0" destOrd="0" presId="urn:microsoft.com/office/officeart/2008/layout/VerticalCurvedList"/>
    <dgm:cxn modelId="{6196216D-D29F-4184-91AC-DF0BF044295B}" type="presOf" srcId="{0FB7A6D4-1FFA-4786-BC0E-39C9A9DE26A0}" destId="{F4519BB4-5A9C-4E93-BDBB-895DF166019F}" srcOrd="0" destOrd="0" presId="urn:microsoft.com/office/officeart/2008/layout/VerticalCurvedList"/>
    <dgm:cxn modelId="{4E185A93-B97E-4BDE-8B7A-1BB1AA11EE9F}" type="presOf" srcId="{051B41C6-7273-4DE6-A00C-125AE8D7F0CC}" destId="{5EDEDF9B-14C2-42F4-ADFF-19E9FE29C709}" srcOrd="0" destOrd="0" presId="urn:microsoft.com/office/officeart/2008/layout/VerticalCurvedList"/>
    <dgm:cxn modelId="{EF765B48-1C40-4636-86DA-51912FCFEEB2}" type="presOf" srcId="{4BCD0501-B617-4970-A4AE-D6097CF646DB}" destId="{B6B627B7-3918-4D23-9759-3AEA99A5F987}" srcOrd="0" destOrd="0" presId="urn:microsoft.com/office/officeart/2008/layout/VerticalCurvedList"/>
    <dgm:cxn modelId="{4546FD6C-FFD2-43A3-AC6A-5E3FAF5DCDA4}" type="presParOf" srcId="{43B1DCC2-6E71-46AF-84A0-5A0FA1554EC6}" destId="{78A1A05C-E227-4C2A-B144-6BCF6DBCCE4C}" srcOrd="0" destOrd="0" presId="urn:microsoft.com/office/officeart/2008/layout/VerticalCurvedList"/>
    <dgm:cxn modelId="{59DE4B2F-4F5B-4E90-8ADE-F5CCA93F513B}" type="presParOf" srcId="{78A1A05C-E227-4C2A-B144-6BCF6DBCCE4C}" destId="{403C0F9E-A1E4-43D1-A3D3-5ED994E5E168}" srcOrd="0" destOrd="0" presId="urn:microsoft.com/office/officeart/2008/layout/VerticalCurvedList"/>
    <dgm:cxn modelId="{9DAB5C4B-96EB-4BE8-800D-5E9AF8BB27A6}" type="presParOf" srcId="{403C0F9E-A1E4-43D1-A3D3-5ED994E5E168}" destId="{E4333725-946B-41D2-B7E3-29EB3D1D4B63}" srcOrd="0" destOrd="0" presId="urn:microsoft.com/office/officeart/2008/layout/VerticalCurvedList"/>
    <dgm:cxn modelId="{1E9EFFA7-3ED6-4DD3-B1A7-7AB13D515B91}" type="presParOf" srcId="{403C0F9E-A1E4-43D1-A3D3-5ED994E5E168}" destId="{5EDEDF9B-14C2-42F4-ADFF-19E9FE29C709}" srcOrd="1" destOrd="0" presId="urn:microsoft.com/office/officeart/2008/layout/VerticalCurvedList"/>
    <dgm:cxn modelId="{19930F74-A29F-4A8E-9FAB-2826F9C27738}" type="presParOf" srcId="{403C0F9E-A1E4-43D1-A3D3-5ED994E5E168}" destId="{87AA688D-D00A-4B02-AEE5-DBA6BA34E05E}" srcOrd="2" destOrd="0" presId="urn:microsoft.com/office/officeart/2008/layout/VerticalCurvedList"/>
    <dgm:cxn modelId="{848CF6B6-2521-47AB-8BCC-1C6AE5DC3678}" type="presParOf" srcId="{403C0F9E-A1E4-43D1-A3D3-5ED994E5E168}" destId="{2EF01EC3-F585-4203-B483-A356DE553E99}" srcOrd="3" destOrd="0" presId="urn:microsoft.com/office/officeart/2008/layout/VerticalCurvedList"/>
    <dgm:cxn modelId="{263C9D79-ED2A-458D-86AD-DCB61662E18B}" type="presParOf" srcId="{78A1A05C-E227-4C2A-B144-6BCF6DBCCE4C}" destId="{D38FF141-1CFC-4918-9104-FC6D13718612}" srcOrd="1" destOrd="0" presId="urn:microsoft.com/office/officeart/2008/layout/VerticalCurvedList"/>
    <dgm:cxn modelId="{580EE793-0E03-43D6-87E3-E8D413AA7B91}" type="presParOf" srcId="{78A1A05C-E227-4C2A-B144-6BCF6DBCCE4C}" destId="{4F416C1B-371F-4807-8BBE-0582E3A6D8AA}" srcOrd="2" destOrd="0" presId="urn:microsoft.com/office/officeart/2008/layout/VerticalCurvedList"/>
    <dgm:cxn modelId="{E1280BEF-D433-4595-A417-FEFCEC1A670B}" type="presParOf" srcId="{4F416C1B-371F-4807-8BBE-0582E3A6D8AA}" destId="{A5DFBCDA-96BE-4632-9C49-EE4B1921755C}" srcOrd="0" destOrd="0" presId="urn:microsoft.com/office/officeart/2008/layout/VerticalCurvedList"/>
    <dgm:cxn modelId="{A9C10AF9-AFB4-4A6D-9936-1DABDA6F1A77}" type="presParOf" srcId="{78A1A05C-E227-4C2A-B144-6BCF6DBCCE4C}" destId="{F4519BB4-5A9C-4E93-BDBB-895DF166019F}" srcOrd="3" destOrd="0" presId="urn:microsoft.com/office/officeart/2008/layout/VerticalCurvedList"/>
    <dgm:cxn modelId="{3F4B4FC8-12D5-4750-BDFB-2F580AD6FCD2}" type="presParOf" srcId="{78A1A05C-E227-4C2A-B144-6BCF6DBCCE4C}" destId="{9E1E16C6-2032-4EF8-8202-8F8FF6152004}" srcOrd="4" destOrd="0" presId="urn:microsoft.com/office/officeart/2008/layout/VerticalCurvedList"/>
    <dgm:cxn modelId="{151ADC34-EBFC-4782-8EB2-8ADEAC450BEE}" type="presParOf" srcId="{9E1E16C6-2032-4EF8-8202-8F8FF6152004}" destId="{4C3A3CEE-4A6F-4DB6-8186-85A8DBE8411F}" srcOrd="0" destOrd="0" presId="urn:microsoft.com/office/officeart/2008/layout/VerticalCurvedList"/>
    <dgm:cxn modelId="{881CEF18-3959-4C22-8012-046487F298E7}" type="presParOf" srcId="{78A1A05C-E227-4C2A-B144-6BCF6DBCCE4C}" destId="{B6B627B7-3918-4D23-9759-3AEA99A5F987}" srcOrd="5" destOrd="0" presId="urn:microsoft.com/office/officeart/2008/layout/VerticalCurvedList"/>
    <dgm:cxn modelId="{21974C09-9301-4564-A49E-ACE863517C7E}" type="presParOf" srcId="{78A1A05C-E227-4C2A-B144-6BCF6DBCCE4C}" destId="{4AD4A6DE-A700-4E1D-864B-60CB55DBEB11}" srcOrd="6" destOrd="0" presId="urn:microsoft.com/office/officeart/2008/layout/VerticalCurvedList"/>
    <dgm:cxn modelId="{43B882E3-48B0-43C5-81C2-1B54E66BC3DE}" type="presParOf" srcId="{4AD4A6DE-A700-4E1D-864B-60CB55DBEB11}" destId="{5CD4059A-7670-4507-B293-9C287FE074EB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DEDF9B-14C2-42F4-ADFF-19E9FE29C709}">
      <dsp:nvSpPr>
        <dsp:cNvPr id="0" name=""/>
        <dsp:cNvSpPr/>
      </dsp:nvSpPr>
      <dsp:spPr>
        <a:xfrm>
          <a:off x="-5168961" y="-791784"/>
          <a:ext cx="6155568" cy="6155568"/>
        </a:xfrm>
        <a:prstGeom prst="blockArc">
          <a:avLst>
            <a:gd name="adj1" fmla="val 18900000"/>
            <a:gd name="adj2" fmla="val 2700000"/>
            <a:gd name="adj3" fmla="val 351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8FF141-1CFC-4918-9104-FC6D13718612}">
      <dsp:nvSpPr>
        <dsp:cNvPr id="0" name=""/>
        <dsp:cNvSpPr/>
      </dsp:nvSpPr>
      <dsp:spPr>
        <a:xfrm>
          <a:off x="634593" y="457200"/>
          <a:ext cx="7531912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Entourage final episode was only 1/3 live viewing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31% of people had not watched live TV in the past week*</a:t>
          </a:r>
          <a:endParaRPr lang="en-US" sz="2000" kern="1200" dirty="0"/>
        </a:p>
      </dsp:txBody>
      <dsp:txXfrm>
        <a:off x="634593" y="457200"/>
        <a:ext cx="7531912" cy="914400"/>
      </dsp:txXfrm>
    </dsp:sp>
    <dsp:sp modelId="{A5DFBCDA-96BE-4632-9C49-EE4B1921755C}">
      <dsp:nvSpPr>
        <dsp:cNvPr id="0" name=""/>
        <dsp:cNvSpPr/>
      </dsp:nvSpPr>
      <dsp:spPr>
        <a:xfrm>
          <a:off x="63093" y="3429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519BB4-5A9C-4E93-BDBB-895DF166019F}">
      <dsp:nvSpPr>
        <dsp:cNvPr id="0" name=""/>
        <dsp:cNvSpPr/>
      </dsp:nvSpPr>
      <dsp:spPr>
        <a:xfrm>
          <a:off x="966978" y="1828800"/>
          <a:ext cx="7199528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iPad</a:t>
          </a:r>
          <a:r>
            <a:rPr lang="en-US" sz="2000" kern="1200" dirty="0" smtClean="0"/>
            <a:t> apps for linear and On Demand television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NetFlix</a:t>
          </a:r>
          <a:r>
            <a:rPr lang="en-US" sz="2000" kern="1200" dirty="0" smtClean="0"/>
            <a:t> on Xbox, Wii, </a:t>
          </a:r>
          <a:r>
            <a:rPr lang="en-US" sz="2000" kern="1200" dirty="0" err="1" smtClean="0"/>
            <a:t>Playstation</a:t>
          </a:r>
          <a:endParaRPr lang="en-US" sz="2000" kern="1200" dirty="0"/>
        </a:p>
      </dsp:txBody>
      <dsp:txXfrm>
        <a:off x="966978" y="1828800"/>
        <a:ext cx="7199528" cy="914400"/>
      </dsp:txXfrm>
    </dsp:sp>
    <dsp:sp modelId="{4C3A3CEE-4A6F-4DB6-8186-85A8DBE8411F}">
      <dsp:nvSpPr>
        <dsp:cNvPr id="0" name=""/>
        <dsp:cNvSpPr/>
      </dsp:nvSpPr>
      <dsp:spPr>
        <a:xfrm>
          <a:off x="395478" y="17145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B627B7-3918-4D23-9759-3AEA99A5F987}">
      <dsp:nvSpPr>
        <dsp:cNvPr id="0" name=""/>
        <dsp:cNvSpPr/>
      </dsp:nvSpPr>
      <dsp:spPr>
        <a:xfrm>
          <a:off x="634593" y="3200400"/>
          <a:ext cx="7531912" cy="9144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5805" tIns="50800" rIns="50800" bIns="5080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000" kern="1200" dirty="0" smtClean="0"/>
            <a:t>Hulu.com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TV Anywhere provides out of home access </a:t>
          </a:r>
        </a:p>
      </dsp:txBody>
      <dsp:txXfrm>
        <a:off x="634593" y="3200400"/>
        <a:ext cx="7531912" cy="914400"/>
      </dsp:txXfrm>
    </dsp:sp>
    <dsp:sp modelId="{5CD4059A-7670-4507-B293-9C287FE074EB}">
      <dsp:nvSpPr>
        <dsp:cNvPr id="0" name=""/>
        <dsp:cNvSpPr/>
      </dsp:nvSpPr>
      <dsp:spPr>
        <a:xfrm>
          <a:off x="63093" y="3086100"/>
          <a:ext cx="1143000" cy="1143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62097B3D-04C3-4125-A788-43AB04736F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0047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F0318FA-CD88-4196-BE6F-1CB9CF3074F9}" type="slidenum">
              <a:rPr lang="en-US" smtClean="0"/>
              <a:pPr eaLnBrk="1" hangingPunct="1"/>
              <a:t>1</a:t>
            </a:fld>
            <a:endParaRPr lang="en-US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8D8D501-591E-4880-97D9-63F9D6368A14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ox_RES_PPT_Landscape_Cover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876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5A7E-12CF-48A7-B310-1E4A137B5E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700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1F42C-0F18-4828-B3D3-4C214E26D3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06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7D36A-917E-44A7-ABA5-66BE2F17F5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04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/>
          <a:lstStyle>
            <a:lvl1pPr algn="l"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May 31, 2012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Sooner SCTE Meeting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C5CBD-5D4D-4E3E-AF03-3F6FC0DFDD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7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37BAC-DB50-4A54-B05C-0676B9F572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64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5088E2-19BF-4360-A2B9-595D8EC6C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718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76B85A-C89B-4AF5-821F-A91BFC39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211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3F94F8-89E1-4AF9-9678-FE02BE3A2C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192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94E23-53E5-4D3E-9C80-CBAF656716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343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4266C9-615B-4CD4-AF05-55C9BFA65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4781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74CE28-467D-48DE-A7F2-716CEA9C4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535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296C9E15-9470-4283-ABD2-54BAD6AA0A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7" descr="Cox_RES_PPT_Landscape_Sub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5113" cy="686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dirty="0" smtClean="0"/>
              <a:t>Video- What’s </a:t>
            </a:r>
            <a:r>
              <a:rPr lang="en-US" dirty="0" smtClean="0"/>
              <a:t>On </a:t>
            </a:r>
            <a:r>
              <a:rPr lang="en-US" dirty="0" smtClean="0"/>
              <a:t>Next?</a:t>
            </a:r>
            <a:br>
              <a:rPr lang="en-US" dirty="0" smtClean="0"/>
            </a:br>
            <a:r>
              <a:rPr lang="en-US" sz="2400" dirty="0" smtClean="0"/>
              <a:t>Louise Wasilewski</a:t>
            </a:r>
            <a:br>
              <a:rPr lang="en-US" sz="2400" dirty="0" smtClean="0"/>
            </a:br>
            <a:r>
              <a:rPr lang="en-US" sz="2400" dirty="0" smtClean="0"/>
              <a:t>Dir. On Demand Development</a:t>
            </a:r>
            <a:br>
              <a:rPr lang="en-US" sz="2400" dirty="0" smtClean="0"/>
            </a:br>
            <a:r>
              <a:rPr lang="en-US" sz="2400" dirty="0" smtClean="0"/>
              <a:t>Cox Communications, Inc.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“Old” </a:t>
            </a:r>
            <a:r>
              <a:rPr lang="en-US" dirty="0"/>
              <a:t>F</a:t>
            </a:r>
            <a:r>
              <a:rPr lang="en-US" dirty="0" smtClean="0"/>
              <a:t>uture </a:t>
            </a:r>
            <a:r>
              <a:rPr lang="en-US" dirty="0"/>
              <a:t>H</a:t>
            </a:r>
            <a:r>
              <a:rPr lang="en-US" dirty="0" smtClean="0"/>
              <a:t>as </a:t>
            </a:r>
            <a:r>
              <a:rPr lang="en-US" dirty="0"/>
              <a:t>A</a:t>
            </a:r>
            <a:r>
              <a:rPr lang="en-US" dirty="0" smtClean="0"/>
              <a:t>rrived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6862970"/>
              </p:ext>
            </p:extLst>
          </p:nvPr>
        </p:nvGraphicFramePr>
        <p:xfrm>
          <a:off x="457200" y="1143001"/>
          <a:ext cx="8229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6413956"/>
            <a:ext cx="654858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 smtClean="0"/>
              <a:t>Neil Newhouse, Public Opinion Strategies and Thomas Eldon, SEA Polling surveyed likely voters about TV viewing habits, Sept ember 2011.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1668959"/>
            <a:ext cx="97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Time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38200" y="3040559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Device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4419600"/>
            <a:ext cx="1143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Where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11" name="Title 2"/>
          <p:cNvSpPr txBox="1">
            <a:spLocks/>
          </p:cNvSpPr>
          <p:nvPr/>
        </p:nvSpPr>
        <p:spPr bwMode="auto">
          <a:xfrm>
            <a:off x="609600" y="5761038"/>
            <a:ext cx="8229600" cy="41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itchFamily="34" charset="0"/>
              </a:defRPr>
            </a:lvl9pPr>
          </a:lstStyle>
          <a:p>
            <a:r>
              <a:rPr lang="en-US" sz="3200" dirty="0" smtClean="0"/>
              <a:t>What does the New Future look like?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Tension: Convenience vs. 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4648200" cy="2514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Anywhere </a:t>
            </a:r>
          </a:p>
          <a:p>
            <a:pPr marL="0" indent="0">
              <a:buNone/>
            </a:pPr>
            <a:r>
              <a:rPr lang="en-US" sz="2000" dirty="0" smtClean="0"/>
              <a:t>– except where you’re currently standing</a:t>
            </a:r>
          </a:p>
          <a:p>
            <a:pPr marL="0" indent="0">
              <a:buNone/>
            </a:pPr>
            <a:r>
              <a:rPr lang="en-US" dirty="0" smtClean="0"/>
              <a:t>Speak to anyone</a:t>
            </a:r>
            <a:r>
              <a:rPr lang="en-US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– if the call doesn’t get dropped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Benefits of improved access weighed against the quality of experience differences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3600" dirty="0" smtClean="0"/>
              <a:t>What can we do to improve the balance?</a:t>
            </a:r>
            <a:endParaRPr lang="en-US" sz="3600" dirty="0"/>
          </a:p>
        </p:txBody>
      </p:sp>
      <p:pic>
        <p:nvPicPr>
          <p:cNvPr id="8195" name="Picture 3" descr="C:\Documents and Settings\lwasilew\Local Settings\Temporary Internet Files\Content.IE5\XZOHQZ74\MP900289863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01" y="1577000"/>
            <a:ext cx="3340800" cy="223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Documents and Settings\lwasilew\Local Settings\Temporary Internet Files\Content.IE5\3BAKGR1Z\MP900308928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6000" y="3962400"/>
            <a:ext cx="3340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Mobility 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Broadcast / Shared vs. Unicast / Session bandwidth</a:t>
            </a:r>
          </a:p>
          <a:p>
            <a:r>
              <a:rPr lang="en-US" dirty="0" smtClean="0"/>
              <a:t>Fixed vs. Mobile</a:t>
            </a:r>
          </a:p>
          <a:p>
            <a:pPr lvl="1">
              <a:spcBef>
                <a:spcPts val="0"/>
              </a:spcBef>
            </a:pPr>
            <a:r>
              <a:rPr lang="en-US" i="1" dirty="0" err="1" smtClean="0"/>
              <a:t>CableWiFi</a:t>
            </a:r>
            <a:r>
              <a:rPr lang="en-US" i="1" baseline="30000" dirty="0" err="1" smtClean="0"/>
              <a:t>TM</a:t>
            </a:r>
            <a:r>
              <a:rPr lang="en-US" dirty="0" smtClean="0"/>
              <a:t> allows </a:t>
            </a:r>
            <a:r>
              <a:rPr lang="en-US" dirty="0" err="1" smtClean="0"/>
              <a:t>cellularization</a:t>
            </a:r>
            <a:r>
              <a:rPr lang="en-US" dirty="0" smtClean="0"/>
              <a:t> at lower cost</a:t>
            </a:r>
          </a:p>
          <a:p>
            <a:pPr lvl="2"/>
            <a:r>
              <a:rPr lang="en-US" sz="1800" dirty="0" smtClean="0"/>
              <a:t>“Free” spectrum for </a:t>
            </a:r>
            <a:r>
              <a:rPr lang="en-US" sz="1800" i="1" dirty="0" smtClean="0"/>
              <a:t>session based</a:t>
            </a:r>
            <a:r>
              <a:rPr lang="en-US" sz="1800" dirty="0" smtClean="0"/>
              <a:t> usage</a:t>
            </a:r>
          </a:p>
          <a:p>
            <a:pPr lvl="2"/>
            <a:r>
              <a:rPr lang="en-US" sz="1800" dirty="0" smtClean="0"/>
              <a:t>Bandwidth without </a:t>
            </a:r>
            <a:r>
              <a:rPr lang="en-US" sz="1800" dirty="0" err="1" smtClean="0"/>
              <a:t>QoS</a:t>
            </a:r>
            <a:r>
              <a:rPr lang="en-US" sz="1800" dirty="0" smtClean="0"/>
              <a:t> / Interference resistance</a:t>
            </a:r>
          </a:p>
          <a:p>
            <a:pPr lvl="1"/>
            <a:r>
              <a:rPr lang="en-US" dirty="0" smtClean="0"/>
              <a:t>Mobile DTV / </a:t>
            </a:r>
            <a:r>
              <a:rPr lang="en-US" i="1" dirty="0" smtClean="0"/>
              <a:t>Open Mobile Video Coalition (shared)</a:t>
            </a:r>
          </a:p>
          <a:p>
            <a:pPr lvl="1"/>
            <a:endParaRPr lang="en-US" sz="800" i="1" dirty="0" smtClean="0"/>
          </a:p>
          <a:p>
            <a:r>
              <a:rPr lang="en-US" dirty="0" smtClean="0"/>
              <a:t>Facilities based / </a:t>
            </a:r>
            <a:r>
              <a:rPr lang="en-US" dirty="0" err="1" smtClean="0"/>
              <a:t>QoS</a:t>
            </a:r>
            <a:r>
              <a:rPr lang="en-US" dirty="0" smtClean="0"/>
              <a:t> vs. Centralized / OTT</a:t>
            </a:r>
          </a:p>
          <a:p>
            <a:pPr lvl="1"/>
            <a:r>
              <a:rPr lang="en-US" dirty="0" smtClean="0"/>
              <a:t>Adaptive Bitrate/H.264 for better bandwidth efficiency</a:t>
            </a:r>
          </a:p>
          <a:p>
            <a:pPr lvl="1"/>
            <a:r>
              <a:rPr lang="en-US" dirty="0" smtClean="0"/>
              <a:t>Centralization: time to market, consistent experience</a:t>
            </a:r>
          </a:p>
          <a:p>
            <a:pPr lvl="2"/>
            <a:r>
              <a:rPr lang="en-US" sz="1800" dirty="0" smtClean="0"/>
              <a:t>Cross-platfor</a:t>
            </a:r>
            <a:r>
              <a:rPr lang="en-US" sz="1800" dirty="0" smtClean="0"/>
              <a:t>m bookmark exposure / mash-ups</a:t>
            </a:r>
            <a:endParaRPr lang="en-US" sz="1800" dirty="0" smtClean="0"/>
          </a:p>
          <a:p>
            <a:pPr lvl="2"/>
            <a:r>
              <a:rPr lang="en-US" sz="1800" dirty="0" err="1" smtClean="0"/>
              <a:t>nPVR</a:t>
            </a:r>
            <a:r>
              <a:rPr lang="en-US" sz="1800" dirty="0" smtClean="0"/>
              <a:t> with ad insertion</a:t>
            </a:r>
          </a:p>
          <a:p>
            <a:pPr lvl="1"/>
            <a:r>
              <a:rPr lang="en-US" dirty="0" smtClean="0"/>
              <a:t>Path-agnostic </a:t>
            </a:r>
            <a:r>
              <a:rPr lang="en-US" dirty="0" err="1" smtClean="0"/>
              <a:t>QoS</a:t>
            </a:r>
            <a:r>
              <a:rPr lang="en-US" dirty="0" smtClean="0"/>
              <a:t> management (BGP, PCMM, MEF)</a:t>
            </a:r>
          </a:p>
          <a:p>
            <a:pPr lvl="2"/>
            <a:r>
              <a:rPr lang="en-US" sz="1800" dirty="0" smtClean="0"/>
              <a:t>Expose policy controls to apps for a fee?</a:t>
            </a: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410200" y="5867400"/>
            <a:ext cx="344805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There’s a penguin on the </a:t>
            </a:r>
            <a:r>
              <a:rPr lang="en-US" dirty="0" err="1" smtClean="0"/>
              <a:t>telly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6781800" cy="4983163"/>
          </a:xfrm>
        </p:spPr>
        <p:txBody>
          <a:bodyPr/>
          <a:lstStyle/>
          <a:p>
            <a:r>
              <a:rPr lang="en-US" dirty="0" smtClean="0"/>
              <a:t>Different devices supporting different formats with no universal solution</a:t>
            </a:r>
          </a:p>
          <a:p>
            <a:pPr lvl="1"/>
            <a:r>
              <a:rPr lang="en-US" sz="1800" dirty="0" smtClean="0"/>
              <a:t>A standard for transfer of bookmarks across formats?</a:t>
            </a:r>
          </a:p>
          <a:p>
            <a:pPr lvl="1"/>
            <a:r>
              <a:rPr lang="en-US" sz="1800" dirty="0" smtClean="0"/>
              <a:t>Closed captioning? EAS?</a:t>
            </a:r>
          </a:p>
          <a:p>
            <a:pPr lvl="1"/>
            <a:r>
              <a:rPr lang="en-US" sz="1800" dirty="0" smtClean="0"/>
              <a:t>Real time or pre-real time-transcoding?</a:t>
            </a:r>
          </a:p>
          <a:p>
            <a:r>
              <a:rPr lang="en-US" dirty="0" smtClean="0"/>
              <a:t>How good is good enough? </a:t>
            </a:r>
          </a:p>
          <a:p>
            <a:pPr lvl="1"/>
            <a:r>
              <a:rPr lang="en-US" sz="1800" dirty="0" smtClean="0"/>
              <a:t>ITU-R BT.500 level 4?</a:t>
            </a:r>
          </a:p>
          <a:p>
            <a:pPr lvl="1"/>
            <a:r>
              <a:rPr lang="en-US" sz="1800" dirty="0" smtClean="0"/>
              <a:t>What are consumer expectations? Can you tell the difference on a small screen?</a:t>
            </a:r>
          </a:p>
          <a:p>
            <a:endParaRPr lang="en-US" sz="1000" dirty="0" smtClean="0"/>
          </a:p>
          <a:p>
            <a:r>
              <a:rPr lang="en-US" dirty="0" smtClean="0"/>
              <a:t>Give the user control to manage caps</a:t>
            </a:r>
          </a:p>
          <a:p>
            <a:r>
              <a:rPr lang="en-US" dirty="0" smtClean="0"/>
              <a:t>Connected TV as alternative to STB via DRM</a:t>
            </a:r>
          </a:p>
          <a:p>
            <a:r>
              <a:rPr lang="en-US" dirty="0" smtClean="0"/>
              <a:t>Ultraviolet hold the promise to solve content portability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9000" y="1066801"/>
            <a:ext cx="1619250" cy="1857744"/>
          </a:xfrm>
          <a:prstGeom prst="rect">
            <a:avLst/>
          </a:prstGeom>
        </p:spPr>
      </p:pic>
      <p:pic>
        <p:nvPicPr>
          <p:cNvPr id="6" name="Picture 78" descr="tri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96125" y="2933567"/>
            <a:ext cx="1905000" cy="116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4025" y="6019800"/>
            <a:ext cx="31242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683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Guide Data /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different sources with limited </a:t>
            </a:r>
          </a:p>
          <a:p>
            <a:pPr marL="0" indent="0">
              <a:buNone/>
            </a:pPr>
            <a:r>
              <a:rPr lang="en-US" dirty="0" smtClean="0"/>
              <a:t>standardization</a:t>
            </a:r>
          </a:p>
          <a:p>
            <a:r>
              <a:rPr lang="en-US" dirty="0" smtClean="0"/>
              <a:t>Unintelligent search confusion</a:t>
            </a:r>
          </a:p>
          <a:p>
            <a:pPr lvl="1"/>
            <a:r>
              <a:rPr lang="en-US" sz="1800" dirty="0" smtClean="0"/>
              <a:t>Is Oceans 11 Oceans 11?</a:t>
            </a:r>
          </a:p>
          <a:p>
            <a:r>
              <a:rPr lang="en-US" dirty="0" smtClean="0"/>
              <a:t>Copyrighted data vs. fan art / input</a:t>
            </a:r>
          </a:p>
          <a:p>
            <a:endParaRPr lang="en-US" dirty="0"/>
          </a:p>
          <a:p>
            <a:r>
              <a:rPr lang="en-US" dirty="0" err="1" smtClean="0"/>
              <a:t>Curation</a:t>
            </a:r>
            <a:r>
              <a:rPr lang="en-US" dirty="0" smtClean="0"/>
              <a:t> as a service – Zinc TV / </a:t>
            </a:r>
            <a:r>
              <a:rPr lang="en-US" dirty="0" err="1" smtClean="0"/>
              <a:t>Tivo</a:t>
            </a:r>
            <a:endParaRPr lang="en-US" dirty="0" smtClean="0"/>
          </a:p>
          <a:p>
            <a:pPr lvl="1"/>
            <a:r>
              <a:rPr lang="en-US" sz="1800" dirty="0" smtClean="0"/>
              <a:t>Cleans up metadata</a:t>
            </a:r>
          </a:p>
          <a:p>
            <a:r>
              <a:rPr lang="en-US" dirty="0" smtClean="0"/>
              <a:t>ADI 3.0 for VOD</a:t>
            </a:r>
          </a:p>
          <a:p>
            <a:r>
              <a:rPr lang="en-US" dirty="0" smtClean="0"/>
              <a:t>Allowing users to tag content and share comments</a:t>
            </a:r>
          </a:p>
          <a:p>
            <a:pPr lvl="1"/>
            <a:r>
              <a:rPr lang="en-US" sz="1800" dirty="0" smtClean="0"/>
              <a:t>Metadata diary?</a:t>
            </a:r>
          </a:p>
          <a:p>
            <a:r>
              <a:rPr lang="en-US" dirty="0" smtClean="0"/>
              <a:t>EIDR – Entertainment Identifier Registry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5333" y="1219200"/>
            <a:ext cx="1349331" cy="19987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9975" y="1219202"/>
            <a:ext cx="1343025" cy="199877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9998" y="3429000"/>
            <a:ext cx="2316480" cy="1389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988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Managing Subscriptions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What’s included in my subscription?</a:t>
            </a:r>
          </a:p>
          <a:p>
            <a:pPr marL="0" indent="0">
              <a:buNone/>
            </a:pPr>
            <a:r>
              <a:rPr lang="en-US" dirty="0" smtClean="0"/>
              <a:t>What if my provider doesn’t carry the channel I want?</a:t>
            </a:r>
          </a:p>
          <a:p>
            <a:pPr lvl="1"/>
            <a:r>
              <a:rPr lang="en-US" sz="1800" dirty="0" smtClean="0"/>
              <a:t>Programmers need distributor support</a:t>
            </a:r>
          </a:p>
          <a:p>
            <a:pPr lvl="1"/>
            <a:r>
              <a:rPr lang="en-US" sz="1800" dirty="0" smtClean="0"/>
              <a:t>How to communicate and provision flexibly?</a:t>
            </a:r>
          </a:p>
          <a:p>
            <a:pPr marL="0" indent="0">
              <a:buNone/>
            </a:pPr>
            <a:r>
              <a:rPr lang="en-US" dirty="0" smtClean="0"/>
              <a:t>Authentication / TVE is first direct connection to subscriber</a:t>
            </a:r>
          </a:p>
          <a:p>
            <a:pPr lvl="1"/>
            <a:r>
              <a:rPr lang="en-US" sz="1800" dirty="0" smtClean="0"/>
              <a:t>Doesn’t help if provider doesn’t carry your content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Open up entitlement information to 3</a:t>
            </a:r>
            <a:r>
              <a:rPr lang="en-US" baseline="30000" dirty="0" smtClean="0"/>
              <a:t>rd</a:t>
            </a:r>
            <a:r>
              <a:rPr lang="en-US" dirty="0" smtClean="0"/>
              <a:t> party apps to enable subscription management services (gaming)</a:t>
            </a:r>
          </a:p>
          <a:p>
            <a:pPr lvl="1"/>
            <a:r>
              <a:rPr lang="en-US" sz="1800" dirty="0" smtClean="0"/>
              <a:t>Security risks to be managed</a:t>
            </a:r>
          </a:p>
          <a:p>
            <a:r>
              <a:rPr lang="en-US" dirty="0" smtClean="0"/>
              <a:t>A la Carte needs major changes to billing / provisioning</a:t>
            </a:r>
          </a:p>
          <a:p>
            <a:r>
              <a:rPr lang="en-US" dirty="0" smtClean="0"/>
              <a:t>Mini subscriptions online initially as “in-fill”</a:t>
            </a:r>
          </a:p>
          <a:p>
            <a:pPr lvl="1"/>
            <a:r>
              <a:rPr lang="en-US" sz="1800" dirty="0" smtClean="0"/>
              <a:t>Nickelodeon in UK</a:t>
            </a:r>
          </a:p>
          <a:p>
            <a:pPr lvl="1"/>
            <a:r>
              <a:rPr lang="en-US" sz="1800" dirty="0" smtClean="0"/>
              <a:t>MLB.com</a:t>
            </a:r>
          </a:p>
        </p:txBody>
      </p:sp>
    </p:spTree>
    <p:extLst>
      <p:ext uri="{BB962C8B-B14F-4D97-AF65-F5344CB8AC3E}">
        <p14:creationId xmlns:p14="http://schemas.microsoft.com/office/powerpoint/2010/main" val="669352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7696200" y="1219200"/>
            <a:ext cx="1066800" cy="990600"/>
          </a:xfrm>
          <a:prstGeom prst="ellipse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Next Any: Flexible Pricing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086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Transactional content sold at a fixed price</a:t>
            </a:r>
          </a:p>
          <a:p>
            <a:pPr lvl="1"/>
            <a:r>
              <a:rPr lang="en-US" sz="1800" dirty="0" smtClean="0"/>
              <a:t>Guides / apps designed for fixed prices today</a:t>
            </a:r>
          </a:p>
          <a:p>
            <a:pPr lvl="1"/>
            <a:r>
              <a:rPr lang="en-US" sz="1800" dirty="0" smtClean="0"/>
              <a:t>Everywhere else, content is merchandized with offers: users understand</a:t>
            </a:r>
          </a:p>
          <a:p>
            <a:pPr lvl="1"/>
            <a:r>
              <a:rPr lang="en-US" sz="1800" dirty="0" smtClean="0"/>
              <a:t>Offers drive purchasing behavior</a:t>
            </a:r>
          </a:p>
          <a:p>
            <a:pPr marL="0" indent="0">
              <a:buNone/>
            </a:pPr>
            <a:r>
              <a:rPr lang="en-US" dirty="0" smtClean="0"/>
              <a:t>Premium Subscriptions are stagnant</a:t>
            </a:r>
          </a:p>
          <a:p>
            <a:pPr lvl="1"/>
            <a:r>
              <a:rPr lang="en-US" sz="1800" dirty="0" smtClean="0"/>
              <a:t>Providers open to new monetization models</a:t>
            </a:r>
          </a:p>
          <a:p>
            <a:pPr marL="0" indent="0">
              <a:buNone/>
            </a:pPr>
            <a:r>
              <a:rPr lang="en-US" dirty="0" smtClean="0"/>
              <a:t>Providers </a:t>
            </a:r>
            <a:r>
              <a:rPr lang="en-US" dirty="0"/>
              <a:t>ceded pricing power to iTunes</a:t>
            </a:r>
          </a:p>
          <a:p>
            <a:pPr lvl="1"/>
            <a:r>
              <a:rPr lang="en-US" sz="1800" dirty="0" smtClean="0"/>
              <a:t>Want </a:t>
            </a:r>
            <a:r>
              <a:rPr lang="en-US" sz="1800" dirty="0"/>
              <a:t>a more collaborative approach</a:t>
            </a:r>
          </a:p>
          <a:p>
            <a:pPr marL="457200" lvl="1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 smtClean="0"/>
              <a:t>Apply rating and mediation per wireless to Video</a:t>
            </a:r>
          </a:p>
          <a:p>
            <a:pPr lvl="1"/>
            <a:r>
              <a:rPr lang="en-US" sz="1800" dirty="0" smtClean="0"/>
              <a:t>Time of day, with/out ads, rental period</a:t>
            </a:r>
          </a:p>
          <a:p>
            <a:pPr lvl="1"/>
            <a:r>
              <a:rPr lang="en-US" sz="1800" dirty="0" smtClean="0"/>
              <a:t>Monthly buckets of points</a:t>
            </a:r>
          </a:p>
          <a:p>
            <a:pPr lvl="1"/>
            <a:r>
              <a:rPr lang="en-US" sz="1800" dirty="0" smtClean="0"/>
              <a:t>Buy one, get one etc.</a:t>
            </a:r>
          </a:p>
          <a:p>
            <a:pPr lvl="1"/>
            <a:r>
              <a:rPr lang="en-US" sz="1800" dirty="0" smtClean="0"/>
              <a:t>“Rent / Buy the DVD set” equivalent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88085" y="1295400"/>
            <a:ext cx="97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</a:t>
            </a:r>
            <a:r>
              <a:rPr lang="en-US" sz="2200" dirty="0" smtClean="0">
                <a:solidFill>
                  <a:srgbClr val="0070C0"/>
                </a:solidFill>
              </a:rPr>
              <a:t>Price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696200" y="2514600"/>
            <a:ext cx="1066800" cy="990600"/>
          </a:xfrm>
          <a:prstGeom prst="ellipse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788085" y="2590800"/>
            <a:ext cx="97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</a:t>
            </a:r>
            <a:r>
              <a:rPr lang="en-US" sz="2200" dirty="0" smtClean="0">
                <a:solidFill>
                  <a:srgbClr val="0070C0"/>
                </a:solidFill>
              </a:rPr>
              <a:t>Price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96200" y="3886200"/>
            <a:ext cx="1066800" cy="990600"/>
          </a:xfrm>
          <a:prstGeom prst="ellipse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788085" y="3962400"/>
            <a:ext cx="97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</a:t>
            </a:r>
            <a:r>
              <a:rPr lang="en-US" sz="2200" dirty="0" smtClean="0">
                <a:solidFill>
                  <a:srgbClr val="0070C0"/>
                </a:solidFill>
              </a:rPr>
              <a:t>Price</a:t>
            </a:r>
            <a:endParaRPr lang="en-US" sz="2200" dirty="0">
              <a:solidFill>
                <a:srgbClr val="0070C0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772400" y="5257800"/>
            <a:ext cx="1066800" cy="990600"/>
          </a:xfrm>
          <a:prstGeom prst="ellipse">
            <a:avLst/>
          </a:prstGeom>
          <a:noFill/>
          <a:ln w="317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7864285" y="5334000"/>
            <a:ext cx="9749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 smtClean="0">
                <a:solidFill>
                  <a:srgbClr val="0070C0"/>
                </a:solidFill>
              </a:rPr>
              <a:t>Any </a:t>
            </a:r>
            <a:r>
              <a:rPr lang="en-US" sz="2200" dirty="0" smtClean="0">
                <a:solidFill>
                  <a:srgbClr val="0070C0"/>
                </a:solidFill>
              </a:rPr>
              <a:t>Price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0755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8200" y="2819400"/>
            <a:ext cx="776045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“The Future is Here – Just Unevenly”</a:t>
            </a:r>
          </a:p>
          <a:p>
            <a:r>
              <a:rPr lang="en-US" sz="3600" dirty="0"/>
              <a:t>	</a:t>
            </a:r>
            <a:r>
              <a:rPr lang="en-US" sz="2800" dirty="0"/>
              <a:t>P</a:t>
            </a:r>
            <a:r>
              <a:rPr lang="en-US" sz="2800" dirty="0" smtClean="0"/>
              <a:t>rof. Benn </a:t>
            </a:r>
            <a:r>
              <a:rPr lang="en-US" sz="2800" dirty="0" err="1" smtClean="0"/>
              <a:t>Konsynski</a:t>
            </a:r>
            <a:r>
              <a:rPr lang="en-US" sz="2800" dirty="0" smtClean="0"/>
              <a:t>, Emory University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436036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3834</TotalTime>
  <Words>581</Words>
  <Application>Microsoft Office PowerPoint</Application>
  <PresentationFormat>On-screen Show (4:3)</PresentationFormat>
  <Paragraphs>99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 Design</vt:lpstr>
      <vt:lpstr>Video- What’s On Next? Louise Wasilewski Dir. On Demand Development Cox Communications, Inc.</vt:lpstr>
      <vt:lpstr>The “Old” Future Has Arrived</vt:lpstr>
      <vt:lpstr>Tension: Convenience vs. Quality</vt:lpstr>
      <vt:lpstr>Mobility Tensions</vt:lpstr>
      <vt:lpstr>There’s a penguin on the telly!</vt:lpstr>
      <vt:lpstr>Guide Data / Metadata</vt:lpstr>
      <vt:lpstr>Managing Subscriptions</vt:lpstr>
      <vt:lpstr>The Next Any: Flexible Pricing</vt:lpstr>
      <vt:lpstr>PowerPoint Presentation</vt:lpstr>
    </vt:vector>
  </TitlesOfParts>
  <Company>Cox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nmerritt</dc:creator>
  <cp:lastModifiedBy>Wasilewski, Louise (CCI-Atlanta)</cp:lastModifiedBy>
  <cp:revision>74</cp:revision>
  <dcterms:created xsi:type="dcterms:W3CDTF">2011-03-09T21:10:14Z</dcterms:created>
  <dcterms:modified xsi:type="dcterms:W3CDTF">2012-05-31T01:28:59Z</dcterms:modified>
</cp:coreProperties>
</file>