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23"/>
  </p:notesMasterIdLst>
  <p:sldIdLst>
    <p:sldId id="259" r:id="rId2"/>
    <p:sldId id="433" r:id="rId3"/>
    <p:sldId id="431" r:id="rId4"/>
    <p:sldId id="393" r:id="rId5"/>
    <p:sldId id="432" r:id="rId6"/>
    <p:sldId id="419" r:id="rId7"/>
    <p:sldId id="421" r:id="rId8"/>
    <p:sldId id="420" r:id="rId9"/>
    <p:sldId id="422" r:id="rId10"/>
    <p:sldId id="423" r:id="rId11"/>
    <p:sldId id="424" r:id="rId12"/>
    <p:sldId id="425" r:id="rId13"/>
    <p:sldId id="426" r:id="rId14"/>
    <p:sldId id="395" r:id="rId15"/>
    <p:sldId id="416" r:id="rId16"/>
    <p:sldId id="404" r:id="rId17"/>
    <p:sldId id="405" r:id="rId18"/>
    <p:sldId id="414" r:id="rId19"/>
    <p:sldId id="411" r:id="rId20"/>
    <p:sldId id="429" r:id="rId21"/>
    <p:sldId id="280" r:id="rId2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404040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404040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404040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404040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404040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200" kern="1200">
        <a:solidFill>
          <a:srgbClr val="404040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200" kern="1200">
        <a:solidFill>
          <a:srgbClr val="404040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200" kern="1200">
        <a:solidFill>
          <a:srgbClr val="404040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200" kern="1200">
        <a:solidFill>
          <a:srgbClr val="404040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CCFF"/>
    <a:srgbClr val="FFFFCC"/>
    <a:srgbClr val="5A8B25"/>
    <a:srgbClr val="CCFFCC"/>
    <a:srgbClr val="FFFF99"/>
    <a:srgbClr val="E8E8E8"/>
    <a:srgbClr val="000000"/>
    <a:srgbClr val="FFD437"/>
    <a:srgbClr val="F2B300"/>
    <a:srgbClr val="FFDD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8450" autoAdjust="0"/>
  </p:normalViewPr>
  <p:slideViewPr>
    <p:cSldViewPr snapToGrid="0">
      <p:cViewPr varScale="1">
        <p:scale>
          <a:sx n="87" d="100"/>
          <a:sy n="87" d="100"/>
        </p:scale>
        <p:origin x="-240" y="-78"/>
      </p:cViewPr>
      <p:guideLst>
        <p:guide orient="horz" pos="900"/>
        <p:guide pos="3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72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970" y="0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72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838" y="4421501"/>
            <a:ext cx="5149424" cy="419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72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72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2219317-C994-41D7-9A63-87D57776B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1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1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1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1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CFFB7-7331-4865-BA81-E306804D9A07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01714F32-4254-4BE5-B63D-734CA5A43FE9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12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01714F32-4254-4BE5-B63D-734CA5A43FE9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13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01714F32-4254-4BE5-B63D-734CA5A43FE9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14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 flipV="1">
            <a:off x="3978377" y="8798000"/>
            <a:ext cx="2812107" cy="29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7" tIns="46654" rIns="93307" bIns="46654" anchor="b"/>
          <a:lstStyle/>
          <a:p>
            <a:pPr algn="r" defTabSz="933472" eaLnBrk="0" hangingPunct="0"/>
            <a:fld id="{859904B3-16A0-4F1D-A791-3F141A747805}" type="slidenum">
              <a:rPr lang="ar-SA" sz="1000" b="1">
                <a:solidFill>
                  <a:schemeClr val="accent1"/>
                </a:solidFill>
              </a:rPr>
              <a:pPr algn="r" defTabSz="933472" eaLnBrk="0" hangingPunct="0"/>
              <a:t>15</a:t>
            </a:fld>
            <a:endParaRPr lang="en-US" sz="1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838" y="4423109"/>
            <a:ext cx="5149424" cy="4188452"/>
          </a:xfrm>
          <a:noFill/>
          <a:ln/>
        </p:spPr>
        <p:txBody>
          <a:bodyPr lIns="93307" tIns="46654" rIns="93307" bIns="46654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5746094E-8B89-44E6-A0FD-ECE560259758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19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lnSpc>
                <a:spcPct val="90000"/>
              </a:lnSpc>
            </a:pPr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 defTabSz="933472" eaLnBrk="0" hangingPunct="0"/>
            <a:fld id="{5CD29130-48C3-4E22-975B-3DC6797E1BC2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21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1501"/>
            <a:ext cx="5152610" cy="4190059"/>
          </a:xfrm>
          <a:noFill/>
          <a:ln/>
        </p:spPr>
        <p:txBody>
          <a:bodyPr lIns="93294" tIns="46649" rIns="93294" bIns="46649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6263" y="696913"/>
            <a:ext cx="3338512" cy="2503487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601" y="3363942"/>
            <a:ext cx="6500510" cy="5364947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01714F32-4254-4BE5-B63D-734CA5A43FE9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r>
              <a:rPr lang="en-US" b="1" dirty="0" smtClean="0"/>
              <a:t>3D Market </a:t>
            </a:r>
            <a:endParaRPr lang="en-US" dirty="0" smtClean="0"/>
          </a:p>
          <a:p>
            <a:pPr lvl="0"/>
            <a:r>
              <a:rPr lang="en-US" dirty="0" smtClean="0"/>
              <a:t>Key Players, Consumer Electronic Manufacturers, Studios, MSO’s; All are motivated to make this happen in 2010 and beyond</a:t>
            </a:r>
          </a:p>
          <a:p>
            <a:pPr lvl="1"/>
            <a:r>
              <a:rPr lang="en-US" dirty="0" smtClean="0"/>
              <a:t>Consumer Electronics – Differentiator to encourage investment beyond HD</a:t>
            </a:r>
          </a:p>
          <a:p>
            <a:pPr lvl="1"/>
            <a:r>
              <a:rPr lang="en-US" dirty="0" smtClean="0"/>
              <a:t>Studios – Drive new revenue streams on TV</a:t>
            </a:r>
          </a:p>
          <a:p>
            <a:pPr lvl="1"/>
            <a:r>
              <a:rPr lang="en-US" dirty="0" smtClean="0"/>
              <a:t>MSO – Continued differentiation with consumers 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Market Stats “Insight Media – 2010 3D TV Report”</a:t>
            </a:r>
            <a:endParaRPr lang="en-US" dirty="0" smtClean="0"/>
          </a:p>
          <a:p>
            <a:pPr lvl="0"/>
            <a:r>
              <a:rPr lang="en-US" dirty="0" smtClean="0"/>
              <a:t>Studio Perspective</a:t>
            </a:r>
          </a:p>
          <a:p>
            <a:pPr lvl="1"/>
            <a:r>
              <a:rPr lang="en-US" dirty="0" smtClean="0"/>
              <a:t>Announced 3D Movies 2010 (56), Planned Blu-Ray 3D Releases 2010 (12-25)</a:t>
            </a:r>
          </a:p>
          <a:p>
            <a:pPr lvl="0"/>
            <a:r>
              <a:rPr lang="en-US" dirty="0" smtClean="0"/>
              <a:t>Programming Perspective</a:t>
            </a:r>
          </a:p>
          <a:p>
            <a:pPr lvl="1"/>
            <a:r>
              <a:rPr lang="en-US" dirty="0" smtClean="0"/>
              <a:t>Samsung + Technicolor + DreamWorks – Starts in April</a:t>
            </a:r>
          </a:p>
          <a:p>
            <a:pPr lvl="2"/>
            <a:r>
              <a:rPr lang="en-US" dirty="0" smtClean="0"/>
              <a:t>Produce 3D Blu-ray discs, Monsters vs. Aliens and Toy Story exclusives</a:t>
            </a:r>
          </a:p>
          <a:p>
            <a:pPr lvl="2"/>
            <a:r>
              <a:rPr lang="en-US" dirty="0" smtClean="0"/>
              <a:t>Technicolor setting up cable 3D channel in UK</a:t>
            </a:r>
          </a:p>
          <a:p>
            <a:pPr lvl="1"/>
            <a:r>
              <a:rPr lang="en-US" dirty="0" smtClean="0"/>
              <a:t>ESPN - Starts in June 2010</a:t>
            </a:r>
          </a:p>
          <a:p>
            <a:pPr lvl="2"/>
            <a:r>
              <a:rPr lang="en-US" dirty="0" smtClean="0"/>
              <a:t>85 events planned in first year (starting with 2010 FIFA World Cup in June)</a:t>
            </a:r>
          </a:p>
          <a:p>
            <a:pPr lvl="2"/>
            <a:r>
              <a:rPr lang="en-US" dirty="0" smtClean="0"/>
              <a:t>24/7 3D sports broadcasting</a:t>
            </a:r>
          </a:p>
          <a:p>
            <a:pPr lvl="2"/>
            <a:r>
              <a:rPr lang="en-US" dirty="0" smtClean="0"/>
              <a:t>Negotiating with production &amp; distribution partners now</a:t>
            </a:r>
          </a:p>
          <a:p>
            <a:pPr lvl="1"/>
            <a:r>
              <a:rPr lang="en-US" dirty="0" smtClean="0"/>
              <a:t>DirecTV + Panasonic - Starts June 2010</a:t>
            </a:r>
          </a:p>
          <a:p>
            <a:pPr lvl="2"/>
            <a:r>
              <a:rPr lang="en-US" dirty="0" smtClean="0"/>
              <a:t>Pay per view channel, occasional 3D channel and video on demand channel</a:t>
            </a:r>
          </a:p>
          <a:p>
            <a:pPr lvl="2"/>
            <a:r>
              <a:rPr lang="en-US" dirty="0" smtClean="0"/>
              <a:t>Movies, sports and entertainment</a:t>
            </a:r>
          </a:p>
          <a:p>
            <a:pPr lvl="1"/>
            <a:r>
              <a:rPr lang="en-US" dirty="0" smtClean="0"/>
              <a:t>Discovery + IMAX + Sony - Launch in 2011</a:t>
            </a:r>
          </a:p>
          <a:p>
            <a:pPr lvl="2"/>
            <a:r>
              <a:rPr lang="en-US" dirty="0" smtClean="0"/>
              <a:t>Entertainment, sports and nature content</a:t>
            </a:r>
          </a:p>
          <a:p>
            <a:pPr lvl="1"/>
            <a:r>
              <a:rPr lang="en-US" dirty="0" smtClean="0"/>
              <a:t>3D distribution Perspective</a:t>
            </a:r>
          </a:p>
          <a:p>
            <a:pPr lvl="2"/>
            <a:r>
              <a:rPr lang="en-US" dirty="0" smtClean="0"/>
              <a:t>Live Events 2010 – 35 Pay Per View</a:t>
            </a:r>
          </a:p>
          <a:p>
            <a:pPr lvl="2"/>
            <a:r>
              <a:rPr lang="en-US" dirty="0" smtClean="0"/>
              <a:t>Video On Demand Channels 2010 – approx. 15</a:t>
            </a:r>
          </a:p>
          <a:p>
            <a:pPr lvl="2"/>
            <a:r>
              <a:rPr lang="en-US" dirty="0" smtClean="0"/>
              <a:t>Internet Channels 2010 – approx 12-15</a:t>
            </a:r>
          </a:p>
          <a:p>
            <a:pPr lvl="2"/>
            <a:r>
              <a:rPr lang="en-US" dirty="0" smtClean="0"/>
              <a:t>Cable and Satellite Channels 2010 – approx 8-12</a:t>
            </a:r>
          </a:p>
          <a:p>
            <a:pPr lvl="2"/>
            <a:r>
              <a:rPr lang="en-US" dirty="0" smtClean="0"/>
              <a:t>Terrestrial Broadcast Channels 2010 – approx 1-2</a:t>
            </a:r>
          </a:p>
          <a:p>
            <a:pPr lvl="2"/>
            <a:r>
              <a:rPr lang="en-US" dirty="0" smtClean="0"/>
              <a:t>User Generated Video 2010 – 8000 on YouTube Now</a:t>
            </a:r>
          </a:p>
          <a:p>
            <a:pPr lvl="1"/>
            <a:r>
              <a:rPr lang="en-US" dirty="0" smtClean="0"/>
              <a:t>TV Maker Perspective </a:t>
            </a:r>
          </a:p>
          <a:p>
            <a:pPr lvl="2"/>
            <a:r>
              <a:rPr lang="en-US" dirty="0" smtClean="0"/>
              <a:t>Every Major TV Maker will offer (1-14) 3D TV models in 2010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01714F32-4254-4BE5-B63D-734CA5A43FE9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6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01714F32-4254-4BE5-B63D-734CA5A43FE9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7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01714F32-4254-4BE5-B63D-734CA5A43FE9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8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01714F32-4254-4BE5-B63D-734CA5A43FE9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9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01714F32-4254-4BE5-B63D-734CA5A43FE9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10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9970" y="8843003"/>
            <a:ext cx="3043131" cy="46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0" tIns="46655" rIns="93310" bIns="46655" anchor="b"/>
          <a:lstStyle/>
          <a:p>
            <a:pPr algn="r" defTabSz="933472" eaLnBrk="0" hangingPunct="0"/>
            <a:fld id="{01714F32-4254-4BE5-B63D-734CA5A43FE9}" type="slidenum">
              <a:rPr lang="en-US" sz="1200">
                <a:solidFill>
                  <a:schemeClr val="tx1"/>
                </a:solidFill>
              </a:rPr>
              <a:pPr algn="r" defTabSz="933472" eaLnBrk="0" hangingPunct="0"/>
              <a:t>11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7850" y="696913"/>
            <a:ext cx="3336925" cy="25034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008" y="3365549"/>
            <a:ext cx="6502103" cy="5364947"/>
          </a:xfrm>
          <a:noFill/>
          <a:ln/>
        </p:spPr>
        <p:txBody>
          <a:bodyPr lIns="93310" tIns="46655" rIns="93310" bIns="46655"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emplate_va copy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mplate_master_va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esto-pasta-ck-701111-x"/>
          <p:cNvPicPr preferRelativeResize="0">
            <a:picLocks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51188"/>
            <a:ext cx="228600" cy="228600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7" name="Picture 19" descr="iStock_000006351096XSmall_upd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6050" y="2814638"/>
            <a:ext cx="417513" cy="4222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8" name="Picture 20" descr="dv097032_6"/>
          <p:cNvPicPr>
            <a:picLocks noChangeAspect="1" noChangeArrowheads="1"/>
          </p:cNvPicPr>
          <p:nvPr userDrawn="1"/>
        </p:nvPicPr>
        <p:blipFill>
          <a:blip r:embed="rId6" cstate="screen"/>
          <a:srcRect l="11287" r="21341"/>
          <a:stretch>
            <a:fillRect/>
          </a:stretch>
        </p:blipFill>
        <p:spPr bwMode="auto">
          <a:xfrm>
            <a:off x="461963" y="2527300"/>
            <a:ext cx="477837" cy="4730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9" name="Picture 21" descr="cnn_logo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7550" y="2228850"/>
            <a:ext cx="606425" cy="6064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10" name="Picture 22" descr="iStock_000004737163XSmall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7263" y="1982788"/>
            <a:ext cx="749300" cy="6572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11" name="Picture 36" descr="2020_400"/>
          <p:cNvPicPr preferRelativeResize="0">
            <a:picLocks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55725" y="1682750"/>
            <a:ext cx="738188" cy="738188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12" name="Picture 24" descr="iStock_000004260212XSmall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685925" y="1268413"/>
            <a:ext cx="879475" cy="820737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13" name="Picture 25" descr="iStock_000006351096XSmall_upd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336800" y="1135063"/>
            <a:ext cx="498475" cy="3778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14" name="Picture 26" descr="iStock_000003907413XSmall-horserace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665413" y="1363663"/>
            <a:ext cx="352425" cy="355600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15" name="Picture 27" descr=" Parrot CU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112963" y="1430338"/>
            <a:ext cx="436562" cy="4095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16" name="Picture 15" descr="snl"/>
          <p:cNvPicPr preferRelativeResize="0">
            <a:picLocks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044700" y="862013"/>
            <a:ext cx="995363" cy="1041400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17" name="Picture 23" descr="pesto-pasta-ck-701111-x"/>
          <p:cNvPicPr preferRelativeResize="0">
            <a:picLocks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49600"/>
            <a:ext cx="228600" cy="228600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18" name="Picture 30" descr="iStock_000006351096XSmall_upd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6050" y="2813050"/>
            <a:ext cx="417513" cy="4222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19" name="Picture 31" descr="dv097032_6"/>
          <p:cNvPicPr>
            <a:picLocks noChangeAspect="1" noChangeArrowheads="1"/>
          </p:cNvPicPr>
          <p:nvPr userDrawn="1"/>
        </p:nvPicPr>
        <p:blipFill>
          <a:blip r:embed="rId6" cstate="screen"/>
          <a:srcRect l="11287" r="21341"/>
          <a:stretch>
            <a:fillRect/>
          </a:stretch>
        </p:blipFill>
        <p:spPr bwMode="auto">
          <a:xfrm>
            <a:off x="461963" y="2525713"/>
            <a:ext cx="477837" cy="4730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20" name="Picture 32" descr="cnn_logo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7550" y="2227263"/>
            <a:ext cx="606425" cy="6064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21" name="Picture 33" descr="iStock_000004737163XSmall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7263" y="1981200"/>
            <a:ext cx="749300" cy="6572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22" name="Picture 36" descr="2020_400"/>
          <p:cNvPicPr preferRelativeResize="0">
            <a:picLocks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55725" y="1681163"/>
            <a:ext cx="738188" cy="738187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23" name="Picture 35" descr="iStock_000004260212XSmall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685925" y="1266825"/>
            <a:ext cx="879475" cy="820738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24" name="Picture 36" descr="iStock_000006351096XSmall_upd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336800" y="1133475"/>
            <a:ext cx="498475" cy="3778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25" name="Picture 37" descr="iStock_000003907413XSmall-horserace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665413" y="1362075"/>
            <a:ext cx="352425" cy="355600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26" name="Picture 38" descr=" Parrot CU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112963" y="1428750"/>
            <a:ext cx="436562" cy="4095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27" name="Picture 34" descr="snl"/>
          <p:cNvPicPr preferRelativeResize="0">
            <a:picLocks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044700" y="860425"/>
            <a:ext cx="995363" cy="1041400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28" name="Picture 23" descr="pesto-pasta-ck-701111-x"/>
          <p:cNvPicPr preferRelativeResize="0">
            <a:picLocks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46425"/>
            <a:ext cx="228600" cy="228600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29" name="Picture 41" descr="iStock_000006351096XSmall_upd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6050" y="2809875"/>
            <a:ext cx="417513" cy="4222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30" name="Picture 42" descr="dv097032_6"/>
          <p:cNvPicPr>
            <a:picLocks noChangeAspect="1" noChangeArrowheads="1"/>
          </p:cNvPicPr>
          <p:nvPr userDrawn="1"/>
        </p:nvPicPr>
        <p:blipFill>
          <a:blip r:embed="rId6" cstate="screen"/>
          <a:srcRect l="11287" r="21341"/>
          <a:stretch>
            <a:fillRect/>
          </a:stretch>
        </p:blipFill>
        <p:spPr bwMode="auto">
          <a:xfrm>
            <a:off x="461963" y="2522538"/>
            <a:ext cx="477837" cy="4730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31" name="Picture 43" descr="cnn_logo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7550" y="2224088"/>
            <a:ext cx="606425" cy="6064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32" name="Picture 44" descr="iStock_000004737163XSmall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7263" y="1978025"/>
            <a:ext cx="749300" cy="6572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33" name="Picture 36" descr="2020_400"/>
          <p:cNvPicPr preferRelativeResize="0">
            <a:picLocks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55725" y="1677988"/>
            <a:ext cx="738188" cy="738187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34" name="Picture 46" descr="iStock_000004260212XSmall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685925" y="1263650"/>
            <a:ext cx="879475" cy="820738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35" name="Picture 47" descr="iStock_000006351096XSmall_upd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336800" y="1130300"/>
            <a:ext cx="498475" cy="3778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36" name="Picture 48" descr="iStock_000003907413XSmall-horserace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665413" y="1358900"/>
            <a:ext cx="352425" cy="355600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37" name="Picture 49" descr=" Parrot CU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112963" y="1425575"/>
            <a:ext cx="436562" cy="4095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38" name="Picture 34" descr="snl"/>
          <p:cNvPicPr preferRelativeResize="0">
            <a:picLocks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044700" y="857250"/>
            <a:ext cx="995363" cy="1041400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39" name="Picture 23" descr="pesto-pasta-ck-701111-x"/>
          <p:cNvPicPr preferRelativeResize="0">
            <a:picLocks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54363"/>
            <a:ext cx="228600" cy="228600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40" name="Picture 52" descr="iStock_000006351096XSmall_upd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6050" y="2817813"/>
            <a:ext cx="417513" cy="4222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41" name="Picture 53" descr="dv097032_6"/>
          <p:cNvPicPr>
            <a:picLocks noChangeAspect="1" noChangeArrowheads="1"/>
          </p:cNvPicPr>
          <p:nvPr userDrawn="1"/>
        </p:nvPicPr>
        <p:blipFill>
          <a:blip r:embed="rId6" cstate="screen"/>
          <a:srcRect l="11287" r="21341"/>
          <a:stretch>
            <a:fillRect/>
          </a:stretch>
        </p:blipFill>
        <p:spPr bwMode="auto">
          <a:xfrm>
            <a:off x="461963" y="2530475"/>
            <a:ext cx="477837" cy="4730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42" name="Picture 54" descr="cnn_logo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7550" y="2232025"/>
            <a:ext cx="606425" cy="6064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43" name="Picture 55" descr="iStock_000004737163XSmall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7263" y="1985963"/>
            <a:ext cx="749300" cy="6572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44" name="Picture 36" descr="2020_400"/>
          <p:cNvPicPr preferRelativeResize="0">
            <a:picLocks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55725" y="1685925"/>
            <a:ext cx="738188" cy="738188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45" name="Picture 57" descr="iStock_000004260212XSmall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685925" y="1271588"/>
            <a:ext cx="879475" cy="820737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46" name="Picture 58" descr="iStock_000006351096XSmall_upd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336800" y="1138238"/>
            <a:ext cx="498475" cy="37782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47" name="Picture 59" descr="iStock_000003907413XSmall-horserace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665413" y="1366838"/>
            <a:ext cx="352425" cy="355600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48" name="Picture 60" descr=" Parrot CU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112963" y="1433513"/>
            <a:ext cx="436562" cy="409575"/>
          </a:xfrm>
          <a:prstGeom prst="rect">
            <a:avLst/>
          </a:prstGeom>
          <a:noFill/>
          <a:ln w="28575" algn="ctr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pic>
        <p:nvPicPr>
          <p:cNvPr id="49" name="Picture 34" descr="snl"/>
          <p:cNvPicPr preferRelativeResize="0">
            <a:picLocks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044700" y="865188"/>
            <a:ext cx="995363" cy="1041400"/>
          </a:xfrm>
          <a:prstGeom prst="rect">
            <a:avLst/>
          </a:prstGeom>
          <a:noFill/>
          <a:ln w="28575">
            <a:solidFill>
              <a:srgbClr val="6D6D6D">
                <a:alpha val="39999"/>
              </a:srgbClr>
            </a:solidFill>
            <a:miter lim="800000"/>
            <a:headEnd/>
            <a:tailEnd/>
          </a:ln>
        </p:spPr>
      </p:pic>
      <p:sp>
        <p:nvSpPr>
          <p:cNvPr id="1434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051300"/>
            <a:ext cx="7772400" cy="755650"/>
          </a:xfrm>
        </p:spPr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14900"/>
            <a:ext cx="6400800" cy="439738"/>
          </a:xfrm>
        </p:spPr>
        <p:txBody>
          <a:bodyPr/>
          <a:lstStyle>
            <a:lvl1pPr marL="0" indent="0">
              <a:buFontTx/>
              <a:buNone/>
              <a:defRPr b="1" smtClean="0">
                <a:solidFill>
                  <a:schemeClr val="accent2"/>
                </a:solidFill>
                <a:ea typeface="ＭＳ Ｐゴシック" charset="-128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3759E-6 L 0.52275 0.1797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9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7268E-7 L 0.17691 0.0883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4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97895E-6 L 0.28073 0.00809 " pathEditMode="relative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3759E-6 L 0.52275 0.17974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9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7268E-7 L 0.17691 0.08837 " pathEditMode="relative" rAng="0" ptsTypes="AA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4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97895E-6 L 0.28073 0.00809 " pathEditMode="relative" ptsTypes="AA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3759E-6 L 0.52275 0.17974 " pathEditMode="relative" rAng="0" ptsTypes="AA">
                                      <p:cBhvr>
                                        <p:cTn id="2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90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7268E-7 L 0.17691 0.08837 " pathEditMode="relative" rAng="0" ptsTypes="AA">
                                      <p:cBhvr>
                                        <p:cTn id="2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44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97895E-6 L 0.28073 0.00809 " pathEditMode="relative" ptsTypes="AA">
                                      <p:cBhvr>
                                        <p:cTn id="2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3000"/>
                            </p:stCondLst>
                            <p:childTnLst>
                              <p:par>
                                <p:cTn id="3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45000"/>
                            </p:stCondLst>
                            <p:childTnLst>
                              <p:par>
                                <p:cTn id="3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7000"/>
                            </p:stCondLst>
                            <p:childTnLst>
                              <p:par>
                                <p:cTn id="3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48000"/>
                            </p:stCondLst>
                            <p:childTnLst>
                              <p:par>
                                <p:cTn id="3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9000"/>
                            </p:stCondLst>
                            <p:childTnLst>
                              <p:par>
                                <p:cTn id="3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3759E-6 L 0.52275 0.17974 " pathEditMode="relative" rAng="0" ptsTypes="AA">
                                      <p:cBhvr>
                                        <p:cTn id="3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90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7268E-7 L 0.17691 0.08837 " pathEditMode="relative" rAng="0" ptsTypes="AA">
                                      <p:cBhvr>
                                        <p:cTn id="3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4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97895E-6 L 0.28073 0.00809 " pathEditMode="relative" ptsTypes="AA">
                                      <p:cBhvr>
                                        <p:cTn id="3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55600" y="28575"/>
            <a:ext cx="8434388" cy="877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5600" y="1112838"/>
            <a:ext cx="4140200" cy="44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12838"/>
            <a:ext cx="4141788" cy="44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5600" y="1711325"/>
            <a:ext cx="4140200" cy="447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711325"/>
            <a:ext cx="4141788" cy="447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AF47EFC-D751-443F-BCCC-07D488468B26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4E015F1-07AB-453F-A770-B1AA4CF80154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112838"/>
            <a:ext cx="4140200" cy="89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141788" cy="89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4734DD0-D27B-4E43-8620-AA3182505220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8629"/>
            <a:ext cx="8434388" cy="878541"/>
          </a:xfrm>
        </p:spPr>
        <p:txBody>
          <a:bodyPr/>
          <a:lstStyle>
            <a:lvl1pPr>
              <a:defRPr lang="en-US" sz="2800" b="1" dirty="0">
                <a:solidFill>
                  <a:srgbClr val="404040"/>
                </a:solidFill>
                <a:latin typeface="+mj-lt"/>
                <a:ea typeface="MS PGothic"/>
                <a:cs typeface="MS PGothic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1ACDA97F-8686-4150-A22D-0F2FC6618BF3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6C8FCD7-3608-478B-ADEC-9EA0E168361B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emplate_va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92075" y="6196013"/>
            <a:ext cx="663575" cy="490537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</p:spPr>
        <p:txBody>
          <a:bodyPr lIns="109728" tIns="73152" rIns="109728" bIns="100584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720725" y="6243638"/>
            <a:ext cx="276225" cy="4905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3175" algn="ctr">
            <a:noFill/>
            <a:miter lim="800000"/>
            <a:headEnd/>
            <a:tailEnd/>
          </a:ln>
        </p:spPr>
        <p:txBody>
          <a:bodyPr lIns="109728" tIns="73152" rIns="109728" bIns="100584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gray">
          <a:xfrm>
            <a:off x="1393825" y="6503988"/>
            <a:ext cx="0" cy="10795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lIns="109728" tIns="73152" rIns="109728" bIns="100584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92075" y="6205538"/>
            <a:ext cx="663575" cy="490537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</p:spPr>
        <p:txBody>
          <a:bodyPr lIns="109728" tIns="73152" rIns="109728" bIns="100584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gray">
          <a:xfrm>
            <a:off x="720725" y="6215063"/>
            <a:ext cx="276225" cy="4905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3175" algn="ctr">
            <a:noFill/>
            <a:miter lim="800000"/>
            <a:headEnd/>
            <a:tailEnd/>
          </a:ln>
        </p:spPr>
        <p:txBody>
          <a:bodyPr lIns="109728" tIns="73152" rIns="109728" bIns="100584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08113" y="6459538"/>
            <a:ext cx="16383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700" dirty="0">
                <a:solidFill>
                  <a:srgbClr val="5F5F5F"/>
                </a:solidFill>
              </a:rPr>
              <a:t>BigBand Networks. CONFIDENTIAL.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07950"/>
            <a:ext cx="8434388" cy="741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5600" y="1190625"/>
            <a:ext cx="8434388" cy="89058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ABB90FEB-0040-4F4D-BB98-6DA1EAA5FA81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8575"/>
            <a:ext cx="8434388" cy="877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112838"/>
            <a:ext cx="8434388" cy="90011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7AFC92-A7BA-40B3-BD48-09EE26EBF1D0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8575"/>
            <a:ext cx="8434388" cy="877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112838"/>
            <a:ext cx="4140200" cy="90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12838"/>
            <a:ext cx="4141788" cy="373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1638300"/>
            <a:ext cx="4141788" cy="37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B18281D9-1A27-43FB-82D9-E2FE15F1A9D6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template_va copy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-1290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/>
          <p:cNvSpPr>
            <a:spLocks noChangeArrowheads="1"/>
          </p:cNvSpPr>
          <p:nvPr/>
        </p:nvSpPr>
        <p:spPr bwMode="gray">
          <a:xfrm>
            <a:off x="92075" y="6253163"/>
            <a:ext cx="663575" cy="490537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</p:spPr>
        <p:txBody>
          <a:bodyPr lIns="109728" tIns="73152" rIns="109728" bIns="100584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20725" y="6467475"/>
            <a:ext cx="276225" cy="212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3175" algn="ctr">
            <a:noFill/>
            <a:miter lim="800000"/>
            <a:headEnd/>
            <a:tailEnd/>
          </a:ln>
          <a:effectLst/>
        </p:spPr>
        <p:txBody>
          <a:bodyPr lIns="109728" tIns="73152" rIns="109728" bIns="100584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8575"/>
            <a:ext cx="84343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112838"/>
            <a:ext cx="843438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93258" name="Line 10"/>
          <p:cNvSpPr>
            <a:spLocks noChangeShapeType="1"/>
          </p:cNvSpPr>
          <p:nvPr/>
        </p:nvSpPr>
        <p:spPr bwMode="auto">
          <a:xfrm>
            <a:off x="1393825" y="6503988"/>
            <a:ext cx="0" cy="10795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lIns="109728" tIns="73152" rIns="109728" bIns="100584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endParaRPr lang="en-US" dirty="0">
              <a:latin typeface="Arial" pitchFamily="34" charset="0"/>
              <a:ea typeface="ＭＳ Ｐゴシック"/>
            </a:endParaRPr>
          </a:p>
        </p:txBody>
      </p:sp>
      <p:sp>
        <p:nvSpPr>
          <p:cNvPr id="693259" name="Rectangle 11"/>
          <p:cNvSpPr>
            <a:spLocks noChangeArrowheads="1"/>
          </p:cNvSpPr>
          <p:nvPr/>
        </p:nvSpPr>
        <p:spPr bwMode="gray">
          <a:xfrm>
            <a:off x="92075" y="6218238"/>
            <a:ext cx="663575" cy="490537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</p:spPr>
        <p:txBody>
          <a:bodyPr lIns="109728" tIns="73152" rIns="109728" bIns="100584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93261" name="Rectangle 13"/>
          <p:cNvSpPr>
            <a:spLocks noChangeArrowheads="1"/>
          </p:cNvSpPr>
          <p:nvPr/>
        </p:nvSpPr>
        <p:spPr bwMode="auto">
          <a:xfrm>
            <a:off x="720725" y="6467475"/>
            <a:ext cx="276225" cy="212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3175" algn="ctr">
            <a:noFill/>
            <a:miter lim="800000"/>
            <a:headEnd/>
            <a:tailEnd/>
          </a:ln>
          <a:effectLst/>
        </p:spPr>
        <p:txBody>
          <a:bodyPr lIns="109728" tIns="73152" rIns="109728" bIns="100584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1408113" y="6459538"/>
            <a:ext cx="99738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700" dirty="0">
                <a:solidFill>
                  <a:srgbClr val="5F5F5F"/>
                </a:solidFill>
              </a:rPr>
              <a:t>BigBand Networks.  </a:t>
            </a:r>
          </a:p>
        </p:txBody>
      </p:sp>
      <p:sp>
        <p:nvSpPr>
          <p:cNvPr id="280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" y="6448425"/>
            <a:ext cx="6477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5F5F5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266F3407-CA45-4C29-BB6D-D7D5E6929949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82" r:id="rId7"/>
    <p:sldLayoutId id="2147484279" r:id="rId8"/>
    <p:sldLayoutId id="2147484280" r:id="rId9"/>
    <p:sldLayoutId id="214748428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pitchFamily="34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pitchFamily="34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pitchFamily="34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pitchFamily="34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257175" indent="-257175" algn="l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404040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476250" indent="-217488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ＭＳ Ｐゴシック" pitchFamily="-111" charset="-128"/>
          <a:cs typeface="MS PGothic"/>
        </a:defRPr>
      </a:lvl2pPr>
      <a:lvl3pPr marL="706438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Times" pitchFamily="18" charset="0"/>
        <a:buChar char="•"/>
        <a:defRPr>
          <a:solidFill>
            <a:srgbClr val="404040"/>
          </a:solidFill>
          <a:latin typeface="+mn-lt"/>
          <a:ea typeface="ＭＳ Ｐゴシック" pitchFamily="-111" charset="-128"/>
          <a:cs typeface="MS PGothic"/>
        </a:defRPr>
      </a:lvl3pPr>
      <a:lvl4pPr marL="936625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Times" pitchFamily="18" charset="0"/>
        <a:buChar char="•"/>
        <a:defRPr sz="1600">
          <a:solidFill>
            <a:srgbClr val="404040"/>
          </a:solidFill>
          <a:latin typeface="+mn-lt"/>
          <a:ea typeface="ＭＳ Ｐゴシック" pitchFamily="-111" charset="-128"/>
          <a:cs typeface="MS PGothic"/>
        </a:defRPr>
      </a:lvl4pPr>
      <a:lvl5pPr marL="1168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Times" pitchFamily="18" charset="0"/>
        <a:buChar char="•"/>
        <a:defRPr sz="1400">
          <a:solidFill>
            <a:srgbClr val="404040"/>
          </a:solidFill>
          <a:latin typeface="+mn-lt"/>
          <a:ea typeface="ＭＳ Ｐゴシック" pitchFamily="-111" charset="-128"/>
          <a:cs typeface="MS PGothic"/>
        </a:defRPr>
      </a:lvl5pPr>
      <a:lvl6pPr marL="1625600" indent="-228600" algn="l" rtl="0" fontAlgn="base">
        <a:spcBef>
          <a:spcPct val="20000"/>
        </a:spcBef>
        <a:spcAft>
          <a:spcPct val="0"/>
        </a:spcAft>
        <a:buSzPct val="90000"/>
        <a:buFont typeface="Times"/>
        <a:buChar char="•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082800" indent="-228600" algn="l" rtl="0" fontAlgn="base">
        <a:spcBef>
          <a:spcPct val="20000"/>
        </a:spcBef>
        <a:spcAft>
          <a:spcPct val="0"/>
        </a:spcAft>
        <a:buSzPct val="90000"/>
        <a:buFont typeface="Times"/>
        <a:buChar char="•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2540000" indent="-228600" algn="l" rtl="0" fontAlgn="base">
        <a:spcBef>
          <a:spcPct val="20000"/>
        </a:spcBef>
        <a:spcAft>
          <a:spcPct val="0"/>
        </a:spcAft>
        <a:buSzPct val="90000"/>
        <a:buFont typeface="Times"/>
        <a:buChar char="•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2997200" indent="-228600" algn="l" rtl="0" fontAlgn="base">
        <a:spcBef>
          <a:spcPct val="20000"/>
        </a:spcBef>
        <a:spcAft>
          <a:spcPct val="0"/>
        </a:spcAft>
        <a:buSzPct val="90000"/>
        <a:buFont typeface="Times"/>
        <a:buChar char="•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Purnell%20-%20Maxtor:STORAGE%20SHED:Project%20/%20Work%20Files:BigBandNetworks:BBND_ACTIVE:BBND_Corp_PPT:Winter%2008%20Corp%20PPT:Slide%20PSDs:Slide_11.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hyperlink" Target="http://www.dcchamber.org/Media/Partners/Comcast.jpg" TargetMode="External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8379" y="3545390"/>
            <a:ext cx="8547213" cy="1121501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latin typeface="Calibri" pitchFamily="34" charset="0"/>
              </a:rPr>
              <a:t>3D Video Overview</a:t>
            </a:r>
            <a:endParaRPr lang="en-US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32549" y="4729038"/>
            <a:ext cx="6400800" cy="94795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>
                <a:latin typeface="Calibri" pitchFamily="34" charset="0"/>
              </a:rPr>
              <a:t>John Reister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latin typeface="Calibri" pitchFamily="34" charset="0"/>
              </a:rPr>
              <a:t>May  2011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0"/>
            <a:ext cx="8434387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Column Discrimination and Side By Side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50" y="966188"/>
            <a:ext cx="8304969" cy="779701"/>
          </a:xfrm>
        </p:spPr>
        <p:txBody>
          <a:bodyPr/>
          <a:lstStyle/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2050" y="966188"/>
            <a:ext cx="8304969" cy="77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»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476250" marR="0" lvl="1" indent="-217488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ＭＳ Ｐゴシック" pitchFamily="-111" charset="-128"/>
              <a:cs typeface="MS PGothic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552" y="1643063"/>
            <a:ext cx="1533524" cy="9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7650" y="1019175"/>
            <a:ext cx="1084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Left Eye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75" y="3295650"/>
            <a:ext cx="1236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Right Eye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9350" y="1038225"/>
            <a:ext cx="1117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Filtering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7" y="3833813"/>
            <a:ext cx="1609724" cy="10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81550" y="1085850"/>
            <a:ext cx="131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Packaging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7100" y="1028700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Side/Side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3693" y="5547182"/>
            <a:ext cx="33010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Preferred for 1080i content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901825" y="1485900"/>
          <a:ext cx="2235200" cy="1371600"/>
        </p:xfrm>
        <a:graphic>
          <a:graphicData uri="http://schemas.openxmlformats.org/drawingml/2006/table">
            <a:tbl>
              <a:tblPr/>
              <a:tblGrid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958975" y="3762375"/>
          <a:ext cx="2235200" cy="1371600"/>
        </p:xfrm>
        <a:graphic>
          <a:graphicData uri="http://schemas.openxmlformats.org/drawingml/2006/table">
            <a:tbl>
              <a:tblPr/>
              <a:tblGrid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521200" y="2667000"/>
          <a:ext cx="2235200" cy="1371600"/>
        </p:xfrm>
        <a:graphic>
          <a:graphicData uri="http://schemas.openxmlformats.org/drawingml/2006/table">
            <a:tbl>
              <a:tblPr/>
              <a:tblGrid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67552" y="2786063"/>
            <a:ext cx="809623" cy="9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77177" y="2786063"/>
            <a:ext cx="809623" cy="9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114925" y="5010150"/>
            <a:ext cx="3701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 of horizontal resolution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0"/>
            <a:ext cx="8434387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Checker Board and Side By Side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552" y="1643063"/>
            <a:ext cx="1533524" cy="9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7650" y="1019175"/>
            <a:ext cx="1084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Left Eye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075" y="3295650"/>
            <a:ext cx="1236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Right Eye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9350" y="1038225"/>
            <a:ext cx="1117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Filtering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52" y="3786188"/>
            <a:ext cx="1609724" cy="10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781550" y="1085850"/>
            <a:ext cx="131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Packaging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7075" y="1038225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Side/Side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521200" y="2667000"/>
          <a:ext cx="2235200" cy="1371600"/>
        </p:xfrm>
        <a:graphic>
          <a:graphicData uri="http://schemas.openxmlformats.org/drawingml/2006/table">
            <a:tbl>
              <a:tblPr/>
              <a:tblGrid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67552" y="2786063"/>
            <a:ext cx="809623" cy="9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77177" y="2786063"/>
            <a:ext cx="809623" cy="9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911350" y="1457325"/>
          <a:ext cx="2235200" cy="1371600"/>
        </p:xfrm>
        <a:graphic>
          <a:graphicData uri="http://schemas.openxmlformats.org/drawingml/2006/table">
            <a:tbl>
              <a:tblPr/>
              <a:tblGrid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958975" y="3676650"/>
          <a:ext cx="2235200" cy="1371600"/>
        </p:xfrm>
        <a:graphic>
          <a:graphicData uri="http://schemas.openxmlformats.org/drawingml/2006/table">
            <a:tbl>
              <a:tblPr/>
              <a:tblGrid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52425" y="5290513"/>
            <a:ext cx="8410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Checkerboard and additional proprietary filtering techniques can be used too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Add enhancement special layer or metadata </a:t>
            </a:r>
            <a:r>
              <a:rPr lang="en-US" sz="1800" dirty="0" smtClean="0">
                <a:latin typeface="Calibri" pitchFamily="34" charset="0"/>
              </a:rPr>
              <a:t>if </a:t>
            </a:r>
            <a:r>
              <a:rPr lang="en-US" sz="1800" dirty="0" smtClean="0">
                <a:latin typeface="Calibri" pitchFamily="34" charset="0"/>
              </a:rPr>
              <a:t>decoder not present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800" dirty="0" smtClean="0">
                <a:latin typeface="Calibri" pitchFamily="34" charset="0"/>
              </a:rPr>
              <a:t>These can then be packed as side-by-side or top/bottom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0"/>
            <a:ext cx="8434387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3D Play Back Landscape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9781" y="989191"/>
            <a:ext cx="7806906" cy="55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Blu-Ray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 Spec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76250" marR="0" lvl="1" indent="-217488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MPEG-4 MVC (Mutiview Video Coding)</a:t>
            </a:r>
          </a:p>
          <a:p>
            <a:pPr marL="476250" marR="0" lvl="1" indent="-217488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MS PGothic"/>
              </a:rPr>
              <a:t>Players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MS PGothic"/>
              </a:rPr>
              <a:t> will decode to create two streams</a:t>
            </a:r>
          </a:p>
          <a:p>
            <a:pPr marL="933450" lvl="2" indent="-217488" eaLnBrk="0" hangingPunct="0">
              <a:lnSpc>
                <a:spcPct val="95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1080p/24 per eye for movies</a:t>
            </a:r>
          </a:p>
          <a:p>
            <a:pPr marL="933450" lvl="2" indent="-217488" eaLnBrk="0" hangingPunct="0">
              <a:lnSpc>
                <a:spcPct val="95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720p/60/50 per eye for games and other sources</a:t>
            </a:r>
          </a:p>
          <a:p>
            <a:pPr marL="257175" lvl="0" indent="-257175" eaLnBrk="0" hangingPunct="0">
              <a:lnSpc>
                <a:spcPct val="95000"/>
              </a:lnSpc>
              <a:spcBef>
                <a:spcPct val="60000"/>
              </a:spcBef>
              <a:buClr>
                <a:schemeClr val="accent2"/>
              </a:buClr>
              <a:buFontTx/>
              <a:buChar char="»"/>
              <a:defRPr/>
            </a:pPr>
            <a:r>
              <a:rPr lang="en-US" sz="2400" kern="0" dirty="0" smtClean="0"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HDMI Requirements</a:t>
            </a:r>
          </a:p>
          <a:p>
            <a:pPr marL="476250" lvl="1" indent="-217488" eaLnBrk="0" hangingPunct="0">
              <a:lnSpc>
                <a:spcPct val="95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1.4 provides auto signaling support</a:t>
            </a:r>
          </a:p>
          <a:p>
            <a:pPr marL="476250" lvl="1" indent="-217488" eaLnBrk="0" hangingPunct="0">
              <a:lnSpc>
                <a:spcPct val="95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1.3 with upgrade will support but static </a:t>
            </a:r>
          </a:p>
          <a:p>
            <a:pPr marL="257175" lvl="0" indent="-257175" eaLnBrk="0" hangingPunct="0">
              <a:lnSpc>
                <a:spcPct val="95000"/>
              </a:lnSpc>
              <a:spcBef>
                <a:spcPct val="60000"/>
              </a:spcBef>
              <a:buClr>
                <a:schemeClr val="accent2"/>
              </a:buClr>
              <a:buFontTx/>
              <a:buChar char="»"/>
              <a:defRPr/>
            </a:pPr>
            <a:r>
              <a:rPr lang="en-US" sz="2400" kern="0" dirty="0" smtClean="0"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PC and Gaming Consoles</a:t>
            </a:r>
          </a:p>
          <a:p>
            <a:pPr marL="476250" lvl="1" indent="-217488" eaLnBrk="0" hangingPunct="0">
              <a:lnSpc>
                <a:spcPct val="95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New hardware video cards and software updates</a:t>
            </a:r>
          </a:p>
          <a:p>
            <a:pPr marL="476250" lvl="1" indent="-217488" eaLnBrk="0" hangingPunct="0">
              <a:lnSpc>
                <a:spcPct val="95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Firmware upgrade for gaming consoles</a:t>
            </a:r>
          </a:p>
          <a:p>
            <a:pPr marL="476250" lvl="1" indent="-217488" eaLnBrk="0" hangingPunct="0">
              <a:lnSpc>
                <a:spcPct val="95000"/>
              </a:lnSpc>
              <a:spcBef>
                <a:spcPts val="8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 smtClean="0">
              <a:latin typeface="Calibri" pitchFamily="34" charset="0"/>
              <a:ea typeface="ＭＳ Ｐゴシック" pitchFamily="-111" charset="-128"/>
              <a:cs typeface="MS PGothic"/>
            </a:endParaRPr>
          </a:p>
          <a:p>
            <a:pPr marL="476250" marR="0" lvl="1" indent="-217488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ＭＳ Ｐゴシック" pitchFamily="-111" charset="-128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0"/>
            <a:ext cx="8434387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3D Glasses Landscape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9781" y="989191"/>
            <a:ext cx="6411044" cy="257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Polarized </a:t>
            </a:r>
          </a:p>
          <a:p>
            <a:pPr marL="476250" marR="0" lvl="1" indent="-217488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Left and right lenses </a:t>
            </a:r>
            <a:r>
              <a:rPr lang="en-US" sz="2000" kern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block </a:t>
            </a:r>
            <a:r>
              <a:rPr lang="en-US" sz="2000" kern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out image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ＭＳ Ｐゴシック" pitchFamily="-111" charset="-128"/>
              <a:cs typeface="MS PGothic"/>
            </a:endParaRPr>
          </a:p>
          <a:p>
            <a:pPr marL="257175" lvl="0" indent="-257175" eaLnBrk="0" hangingPunct="0">
              <a:lnSpc>
                <a:spcPct val="95000"/>
              </a:lnSpc>
              <a:spcBef>
                <a:spcPct val="60000"/>
              </a:spcBef>
              <a:buClr>
                <a:schemeClr val="accent2"/>
              </a:buClr>
              <a:buFontTx/>
              <a:buChar char="»"/>
              <a:defRPr/>
            </a:pPr>
            <a:r>
              <a:rPr lang="en-US" sz="2400" kern="0" dirty="0" smtClean="0"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Shutter</a:t>
            </a:r>
          </a:p>
          <a:p>
            <a:pPr marL="514350" lvl="1" indent="-228600" eaLnBrk="0" hangingPunct="0">
              <a:lnSpc>
                <a:spcPct val="95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Sync signals tell the liquid crystal shutters in the glasses to pass or block light to each eye</a:t>
            </a:r>
            <a:endParaRPr lang="en-US" sz="2000" kern="0" dirty="0" smtClean="0">
              <a:latin typeface="Calibri" pitchFamily="34" charset="0"/>
              <a:ea typeface="ＭＳ Ｐゴシック" pitchFamily="-111" charset="-128"/>
              <a:cs typeface="MS PGothic"/>
            </a:endParaRPr>
          </a:p>
          <a:p>
            <a:pPr marL="476250" marR="0" lvl="1" indent="-217488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ＭＳ Ｐゴシック" pitchFamily="-111" charset="-128"/>
              <a:cs typeface="MS PGothic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53101" y="971551"/>
            <a:ext cx="2466474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00700" y="3533776"/>
            <a:ext cx="2971800" cy="210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9726" y="3076576"/>
            <a:ext cx="3181199" cy="250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3333750" y="4143375"/>
            <a:ext cx="1695450" cy="1588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7526" y="4371975"/>
            <a:ext cx="234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IR, or Bluetooth Transmitter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1" y="5593973"/>
            <a:ext cx="8115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vast majority of 3D solutions will use active shutter glasses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Passive used in public and post production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0"/>
            <a:ext cx="8434387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MSO Deployment Challenges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5182" y="1009318"/>
            <a:ext cx="8641399" cy="4610493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In addition to consumer-facing implications, there are also big network implications for 3D TV: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Encoding, metadata, advertising breaks, ETV and graphics, compression, bandwidth </a:t>
            </a:r>
          </a:p>
          <a:p>
            <a:pPr lvl="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The number of video types (SD, HD, 3D TV formats) is proliferating along with the number of platforms and sheer volume of video being consumed</a:t>
            </a:r>
          </a:p>
          <a:p>
            <a:pPr lvl="0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Service providers are counting on using their existing network to deliver 3D TV.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</a:rPr>
              <a:t>This translates to a need for existing network equipment and bandwidth optimization to support 3D TV today and continued innovation that leverages existing infrastructure going forward. 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7158" y="5580122"/>
            <a:ext cx="8662737" cy="649643"/>
            <a:chOff x="390525" y="4922521"/>
            <a:chExt cx="8364352" cy="649604"/>
          </a:xfrm>
        </p:grpSpPr>
        <p:sp>
          <p:nvSpPr>
            <p:cNvPr id="5" name="Rounded Rectangle 4"/>
            <p:cNvSpPr/>
            <p:nvPr/>
          </p:nvSpPr>
          <p:spPr bwMode="gray">
            <a:xfrm>
              <a:off x="390525" y="4922521"/>
              <a:ext cx="8364352" cy="649604"/>
            </a:xfrm>
            <a:prstGeom prst="roundRect">
              <a:avLst/>
            </a:prstGeom>
            <a:gradFill>
              <a:gsLst>
                <a:gs pos="0">
                  <a:srgbClr val="EA7500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  <a:scene3d>
              <a:camera prst="perspectiveLeft" fov="0">
                <a:rot lat="0" lon="600000" rev="0"/>
              </a:camera>
              <a:lightRig rig="balanced" dir="t"/>
            </a:scene3d>
            <a:sp3d prstMaterial="plastic">
              <a:bevelT w="63500" h="12700" prst="divot"/>
            </a:sp3d>
          </p:spPr>
          <p:txBody>
            <a:bodyPr lIns="109728" tIns="73152" rIns="109728" bIns="100584" anchor="ctr"/>
            <a:lstStyle/>
            <a:p>
              <a:pPr marL="166688" lvl="1" indent="-166688"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gray">
            <a:xfrm>
              <a:off x="499642" y="4951771"/>
              <a:ext cx="8196589" cy="523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6688" lvl="1" indent="-166688" algn="ctr">
                <a:spcAft>
                  <a:spcPct val="0"/>
                </a:spcAft>
                <a:buClrTx/>
                <a:buFontTx/>
                <a:buNone/>
              </a:pPr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Delivery of 3D TV Will Be </a:t>
              </a:r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an </a:t>
              </a:r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Evolution not Revolution</a:t>
              </a:r>
              <a:endParaRPr lang="en-US" sz="2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title" idx="4294967295"/>
          </p:nvPr>
        </p:nvSpPr>
        <p:spPr bwMode="gray"/>
        <p:txBody>
          <a:bodyPr/>
          <a:lstStyle/>
          <a:p>
            <a:r>
              <a:rPr lang="en-US" dirty="0" smtClean="0">
                <a:latin typeface="Calibri" pitchFamily="34" charset="0"/>
              </a:rPr>
              <a:t>Need an Evolution, Not a Revolution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71625" y="1256312"/>
            <a:ext cx="3829050" cy="48013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latin typeface="Calibri" pitchFamily="34" charset="0"/>
              </a:rPr>
              <a:t>Bandwidth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latin typeface="Calibri" pitchFamily="34" charset="0"/>
              </a:rPr>
              <a:t>Capital cost efficiencies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latin typeface="Calibri" pitchFamily="34" charset="0"/>
              </a:rPr>
              <a:t>Ability to monetize more personalized TV services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latin typeface="Calibri" pitchFamily="34" charset="0"/>
              </a:rPr>
              <a:t>Platforms to deliver IPTV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latin typeface="Calibri" pitchFamily="34" charset="0"/>
              </a:rPr>
              <a:t>Operational ease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latin typeface="Calibri" pitchFamily="34" charset="0"/>
              </a:rPr>
              <a:t>Rapid deployment, scale,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and experience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dirty="0" smtClean="0"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94188" y="1554163"/>
            <a:ext cx="4389437" cy="4748666"/>
            <a:chOff x="2554" y="657"/>
            <a:chExt cx="3115" cy="3240"/>
          </a:xfrm>
        </p:grpSpPr>
        <p:sp>
          <p:nvSpPr>
            <p:cNvPr id="2055" name="AutoShape 59"/>
            <p:cNvSpPr>
              <a:spLocks noChangeArrowheads="1"/>
            </p:cNvSpPr>
            <p:nvPr/>
          </p:nvSpPr>
          <p:spPr bwMode="gray">
            <a:xfrm rot="10800000">
              <a:off x="2554" y="657"/>
              <a:ext cx="3112" cy="3237"/>
            </a:xfrm>
            <a:prstGeom prst="rect">
              <a:avLst/>
            </a:prstGeom>
            <a:gradFill rotWithShape="1">
              <a:gsLst>
                <a:gs pos="0">
                  <a:srgbClr val="F1F1F1">
                    <a:alpha val="0"/>
                  </a:srgbClr>
                </a:gs>
                <a:gs pos="100000">
                  <a:srgbClr val="DDDDDD">
                    <a:alpha val="59000"/>
                  </a:srgbClr>
                </a:gs>
              </a:gsLst>
              <a:lin ang="0" scaled="1"/>
            </a:gradFill>
            <a:ln w="3175" algn="ctr">
              <a:noFill/>
              <a:round/>
              <a:headEnd/>
              <a:tailEnd/>
            </a:ln>
          </p:spPr>
          <p:txBody>
            <a:bodyPr rot="10800000" lIns="109728" tIns="73152" rIns="109728" bIns="100584" anchor="ctr"/>
            <a:lstStyle/>
            <a:p>
              <a:pPr>
                <a:spcAft>
                  <a:spcPct val="0"/>
                </a:spcAft>
                <a:buClrTx/>
                <a:buFontTx/>
                <a:buNone/>
              </a:pPr>
              <a:endParaRPr lang="en-US" sz="900" dirty="0"/>
            </a:p>
          </p:txBody>
        </p:sp>
        <p:graphicFrame>
          <p:nvGraphicFramePr>
            <p:cNvPr id="2050" name="Chart 21"/>
            <p:cNvGraphicFramePr>
              <a:graphicFrameLocks/>
            </p:cNvGraphicFramePr>
            <p:nvPr/>
          </p:nvGraphicFramePr>
          <p:xfrm>
            <a:off x="2717" y="888"/>
            <a:ext cx="2916" cy="2891"/>
          </p:xfrm>
          <a:graphic>
            <a:graphicData uri="http://schemas.openxmlformats.org/presentationml/2006/ole">
              <p:oleObj spid="_x0000_s3074" name="Worksheet" r:id="rId4" imgW="3962300" imgH="3933875" progId="Excel.Sheet.8">
                <p:embed/>
              </p:oleObj>
            </a:graphicData>
          </a:graphic>
        </p:graphicFrame>
        <p:sp>
          <p:nvSpPr>
            <p:cNvPr id="2056" name="Line 3"/>
            <p:cNvSpPr>
              <a:spLocks noChangeShapeType="1"/>
            </p:cNvSpPr>
            <p:nvPr/>
          </p:nvSpPr>
          <p:spPr bwMode="auto">
            <a:xfrm>
              <a:off x="2796" y="3017"/>
              <a:ext cx="25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lIns="109728" tIns="73152" rIns="109728" bIns="100584">
              <a:spAutoFit/>
            </a:bodyPr>
            <a:lstStyle/>
            <a:p>
              <a:endParaRPr lang="en-US" dirty="0"/>
            </a:p>
          </p:txBody>
        </p:sp>
        <p:sp>
          <p:nvSpPr>
            <p:cNvPr id="2057" name="Line 4"/>
            <p:cNvSpPr>
              <a:spLocks noChangeShapeType="1"/>
            </p:cNvSpPr>
            <p:nvPr/>
          </p:nvSpPr>
          <p:spPr bwMode="auto">
            <a:xfrm flipV="1">
              <a:off x="2796" y="963"/>
              <a:ext cx="0" cy="20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square" lIns="109728" tIns="73152" rIns="109728" bIns="100584">
              <a:spAutoFit/>
            </a:bodyPr>
            <a:lstStyle/>
            <a:p>
              <a:endParaRPr lang="en-US" dirty="0"/>
            </a:p>
          </p:txBody>
        </p:sp>
        <p:sp>
          <p:nvSpPr>
            <p:cNvPr id="2058" name="Rectangle 5"/>
            <p:cNvSpPr>
              <a:spLocks noChangeArrowheads="1"/>
            </p:cNvSpPr>
            <p:nvPr/>
          </p:nvSpPr>
          <p:spPr bwMode="auto">
            <a:xfrm>
              <a:off x="2637" y="678"/>
              <a:ext cx="1102" cy="22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109728" tIns="73152" rIns="109728" bIns="100584">
              <a:spAutoFit/>
            </a:bodyPr>
            <a:lstStyle/>
            <a:p>
              <a:pPr algn="l">
                <a:spcAft>
                  <a:spcPct val="0"/>
                </a:spcAft>
                <a:buClrTx/>
                <a:buFontTx/>
                <a:buNone/>
              </a:pPr>
              <a:r>
                <a:rPr lang="en-US" sz="900" b="1" dirty="0"/>
                <a:t>Channel / Spectrum Map</a:t>
              </a:r>
            </a:p>
          </p:txBody>
        </p:sp>
        <p:sp>
          <p:nvSpPr>
            <p:cNvPr id="2059" name="Rectangle 6"/>
            <p:cNvSpPr>
              <a:spLocks noChangeArrowheads="1"/>
            </p:cNvSpPr>
            <p:nvPr/>
          </p:nvSpPr>
          <p:spPr bwMode="auto">
            <a:xfrm>
              <a:off x="5320" y="2990"/>
              <a:ext cx="349" cy="22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109728" tIns="73152" rIns="109728" bIns="100584">
              <a:spAutoFit/>
            </a:bodyPr>
            <a:lstStyle/>
            <a:p>
              <a:pPr algn="l">
                <a:spcAft>
                  <a:spcPct val="0"/>
                </a:spcAft>
                <a:buClrTx/>
                <a:buFontTx/>
                <a:buNone/>
              </a:pPr>
              <a:r>
                <a:rPr lang="en-US" sz="900" b="1" dirty="0"/>
                <a:t>Time</a:t>
              </a:r>
            </a:p>
          </p:txBody>
        </p:sp>
        <p:sp>
          <p:nvSpPr>
            <p:cNvPr id="2060" name="Text Box 199"/>
            <p:cNvSpPr txBox="1">
              <a:spLocks noChangeArrowheads="1"/>
            </p:cNvSpPr>
            <p:nvPr/>
          </p:nvSpPr>
          <p:spPr bwMode="auto">
            <a:xfrm>
              <a:off x="2705" y="3706"/>
              <a:ext cx="843" cy="1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109728" tIns="73152" rIns="109728" bIns="100584">
              <a:spAutoFit/>
            </a:bodyPr>
            <a:lstStyle/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sz="600" i="1" dirty="0">
                  <a:solidFill>
                    <a:schemeClr val="tx1"/>
                  </a:solidFill>
                </a:rPr>
                <a:t>Source: Company Estimates</a:t>
              </a:r>
            </a:p>
          </p:txBody>
        </p:sp>
      </p:grp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4157015" y="896470"/>
            <a:ext cx="4545334" cy="79098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109728" tIns="73152" rIns="109728" bIns="100584">
            <a:spAutoFit/>
          </a:bodyPr>
          <a:lstStyle/>
          <a:p>
            <a:pPr algn="ctr">
              <a:spcAft>
                <a:spcPct val="0"/>
              </a:spcAft>
              <a:buClrTx/>
              <a:buFontTx/>
              <a:buNone/>
              <a:defRPr/>
            </a:pPr>
            <a:r>
              <a:rPr lang="en-US" sz="2000" b="1" dirty="0" smtClean="0">
                <a:solidFill>
                  <a:schemeClr val="accent4"/>
                </a:solidFill>
                <a:latin typeface="Calibri" pitchFamily="34" charset="0"/>
                <a:ea typeface="ＭＳ Ｐゴシック"/>
              </a:rPr>
              <a:t>Relative Bandwidth for Delivering </a:t>
            </a:r>
            <a:r>
              <a:rPr lang="en-US" sz="2000" b="1" dirty="0">
                <a:solidFill>
                  <a:schemeClr val="accent4"/>
                </a:solidFill>
                <a:latin typeface="Calibri" pitchFamily="34" charset="0"/>
                <a:ea typeface="ＭＳ Ｐゴシック"/>
              </a:rPr>
              <a:t>Content to Multiple Screens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42875"/>
            <a:ext cx="8434388" cy="739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Video Acquisition, Processing and Transport</a:t>
            </a:r>
          </a:p>
        </p:txBody>
      </p:sp>
      <p:pic>
        <p:nvPicPr>
          <p:cNvPr id="185349" name="Picture 5" descr="Purnell - Maxtor:STORAGE SHED:Project / Work Files:BigBandNetworks:BBND_ACTIVE:BBND_Corp_PPT:Winter 08 Corp PPT:Slide PSDs:Slide_11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0" y="3295997"/>
            <a:ext cx="9147175" cy="3208337"/>
          </a:xfrm>
          <a:prstGeom prst="rect">
            <a:avLst/>
          </a:prstGeom>
          <a:noFill/>
        </p:spPr>
      </p:pic>
      <p:sp>
        <p:nvSpPr>
          <p:cNvPr id="185350" name="Slide Number Placeholder 3"/>
          <p:cNvSpPr txBox="1">
            <a:spLocks noGrp="1"/>
          </p:cNvSpPr>
          <p:nvPr/>
        </p:nvSpPr>
        <p:spPr bwMode="auto">
          <a:xfrm>
            <a:off x="850900" y="6448425"/>
            <a:ext cx="6477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 dirty="0">
                <a:solidFill>
                  <a:srgbClr val="5F5F5F"/>
                </a:solidFill>
              </a:rPr>
              <a:t>Slide </a:t>
            </a:r>
            <a:fld id="{18B75F68-6C95-4F62-A9E0-2D7C5E7D6EAA}" type="slidenum">
              <a:rPr lang="en-US" sz="800">
                <a:solidFill>
                  <a:srgbClr val="5F5F5F"/>
                </a:solidFill>
                <a:cs typeface="Arial" pitchFamily="34" charset="0"/>
              </a:rPr>
              <a:pPr eaLnBrk="0" hangingPunct="0"/>
              <a:t>16</a:t>
            </a:fld>
            <a:endParaRPr lang="en-US" sz="800" dirty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7962" y="983442"/>
            <a:ext cx="8434388" cy="2160591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Broadcast, Unicast, Edge QAM, Digital Video Management</a:t>
            </a:r>
          </a:p>
          <a:p>
            <a:r>
              <a:rPr lang="en-US" dirty="0" smtClean="0">
                <a:latin typeface="Calibri" pitchFamily="34" charset="0"/>
              </a:rPr>
              <a:t>Video Processing of MPEG-2 and MPEG-4 SD and HD</a:t>
            </a:r>
          </a:p>
          <a:p>
            <a:r>
              <a:rPr lang="en-US" dirty="0" smtClean="0">
                <a:latin typeface="Calibri" pitchFamily="34" charset="0"/>
              </a:rPr>
              <a:t>Video Processing of MPEG-2 and MPEG-4 3D TV</a:t>
            </a:r>
          </a:p>
          <a:p>
            <a:r>
              <a:rPr lang="en-US" dirty="0" smtClean="0">
                <a:latin typeface="Calibri" pitchFamily="34" charset="0"/>
              </a:rPr>
              <a:t>Ad insertion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Cost-Effective Means to Find Bandwidth for 3D: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Switched </a:t>
            </a:r>
            <a:r>
              <a:rPr lang="en-US" dirty="0" smtClean="0">
                <a:latin typeface="Calibri" pitchFamily="34" charset="0"/>
              </a:rPr>
              <a:t>Digital Video Bandwidth Optimization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48355" y="3898121"/>
            <a:ext cx="5268913" cy="2189163"/>
            <a:chOff x="936" y="2379"/>
            <a:chExt cx="3754" cy="1379"/>
          </a:xfrm>
        </p:grpSpPr>
        <p:sp>
          <p:nvSpPr>
            <p:cNvPr id="179204" name="AutoShape 4"/>
            <p:cNvSpPr>
              <a:spLocks noChangeArrowheads="1"/>
            </p:cNvSpPr>
            <p:nvPr/>
          </p:nvSpPr>
          <p:spPr bwMode="auto">
            <a:xfrm rot="5400000">
              <a:off x="2539" y="1246"/>
              <a:ext cx="589" cy="3713"/>
            </a:xfrm>
            <a:prstGeom prst="can">
              <a:avLst>
                <a:gd name="adj" fmla="val 24574"/>
              </a:avLst>
            </a:prstGeom>
            <a:gradFill rotWithShape="0">
              <a:gsLst>
                <a:gs pos="0">
                  <a:srgbClr val="F8F8F8">
                    <a:gamma/>
                    <a:shade val="63529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63529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9205" name="Line 5"/>
            <p:cNvSpPr>
              <a:spLocks noChangeShapeType="1"/>
            </p:cNvSpPr>
            <p:nvPr/>
          </p:nvSpPr>
          <p:spPr bwMode="auto">
            <a:xfrm>
              <a:off x="947" y="2751"/>
              <a:ext cx="632" cy="0"/>
            </a:xfrm>
            <a:prstGeom prst="lin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06" name="Line 6"/>
            <p:cNvSpPr>
              <a:spLocks noChangeShapeType="1"/>
            </p:cNvSpPr>
            <p:nvPr/>
          </p:nvSpPr>
          <p:spPr bwMode="auto">
            <a:xfrm>
              <a:off x="947" y="2784"/>
              <a:ext cx="632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07" name="Line 7"/>
            <p:cNvSpPr>
              <a:spLocks noChangeShapeType="1"/>
            </p:cNvSpPr>
            <p:nvPr/>
          </p:nvSpPr>
          <p:spPr bwMode="auto">
            <a:xfrm>
              <a:off x="947" y="2818"/>
              <a:ext cx="632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08" name="Line 8"/>
            <p:cNvSpPr>
              <a:spLocks noChangeShapeType="1"/>
            </p:cNvSpPr>
            <p:nvPr/>
          </p:nvSpPr>
          <p:spPr bwMode="auto">
            <a:xfrm>
              <a:off x="947" y="2885"/>
              <a:ext cx="632" cy="0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09" name="Line 9"/>
            <p:cNvSpPr>
              <a:spLocks noChangeShapeType="1"/>
            </p:cNvSpPr>
            <p:nvPr/>
          </p:nvSpPr>
          <p:spPr bwMode="auto">
            <a:xfrm>
              <a:off x="947" y="2919"/>
              <a:ext cx="632" cy="0"/>
            </a:xfrm>
            <a:prstGeom prst="lin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10" name="Line 10"/>
            <p:cNvSpPr>
              <a:spLocks noChangeShapeType="1"/>
            </p:cNvSpPr>
            <p:nvPr/>
          </p:nvSpPr>
          <p:spPr bwMode="auto">
            <a:xfrm>
              <a:off x="947" y="2952"/>
              <a:ext cx="63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11" name="Line 11"/>
            <p:cNvSpPr>
              <a:spLocks noChangeShapeType="1"/>
            </p:cNvSpPr>
            <p:nvPr/>
          </p:nvSpPr>
          <p:spPr bwMode="auto">
            <a:xfrm>
              <a:off x="947" y="2986"/>
              <a:ext cx="632" cy="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12" name="Line 12"/>
            <p:cNvSpPr>
              <a:spLocks noChangeShapeType="1"/>
            </p:cNvSpPr>
            <p:nvPr/>
          </p:nvSpPr>
          <p:spPr bwMode="auto">
            <a:xfrm>
              <a:off x="947" y="3019"/>
              <a:ext cx="632" cy="0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13" name="Line 13"/>
            <p:cNvSpPr>
              <a:spLocks noChangeShapeType="1"/>
            </p:cNvSpPr>
            <p:nvPr/>
          </p:nvSpPr>
          <p:spPr bwMode="auto">
            <a:xfrm>
              <a:off x="947" y="3053"/>
              <a:ext cx="632" cy="0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>
              <a:off x="947" y="2851"/>
              <a:ext cx="632" cy="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15" name="Line 15"/>
            <p:cNvSpPr>
              <a:spLocks noChangeShapeType="1"/>
            </p:cNvSpPr>
            <p:nvPr/>
          </p:nvSpPr>
          <p:spPr bwMode="auto">
            <a:xfrm>
              <a:off x="947" y="3087"/>
              <a:ext cx="63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16" name="Line 16"/>
            <p:cNvSpPr>
              <a:spLocks noChangeShapeType="1"/>
            </p:cNvSpPr>
            <p:nvPr/>
          </p:nvSpPr>
          <p:spPr bwMode="auto">
            <a:xfrm>
              <a:off x="947" y="3120"/>
              <a:ext cx="6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17" name="Line 17"/>
            <p:cNvSpPr>
              <a:spLocks noChangeShapeType="1"/>
            </p:cNvSpPr>
            <p:nvPr/>
          </p:nvSpPr>
          <p:spPr bwMode="auto">
            <a:xfrm>
              <a:off x="947" y="3154"/>
              <a:ext cx="632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18" name="Line 18"/>
            <p:cNvSpPr>
              <a:spLocks noChangeShapeType="1"/>
            </p:cNvSpPr>
            <p:nvPr/>
          </p:nvSpPr>
          <p:spPr bwMode="auto">
            <a:xfrm>
              <a:off x="947" y="3187"/>
              <a:ext cx="632" cy="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19" name="Line 19"/>
            <p:cNvSpPr>
              <a:spLocks noChangeShapeType="1"/>
            </p:cNvSpPr>
            <p:nvPr/>
          </p:nvSpPr>
          <p:spPr bwMode="auto">
            <a:xfrm>
              <a:off x="947" y="3255"/>
              <a:ext cx="6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20" name="Line 20"/>
            <p:cNvSpPr>
              <a:spLocks noChangeShapeType="1"/>
            </p:cNvSpPr>
            <p:nvPr/>
          </p:nvSpPr>
          <p:spPr bwMode="auto">
            <a:xfrm>
              <a:off x="947" y="3288"/>
              <a:ext cx="6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21" name="Line 21"/>
            <p:cNvSpPr>
              <a:spLocks noChangeShapeType="1"/>
            </p:cNvSpPr>
            <p:nvPr/>
          </p:nvSpPr>
          <p:spPr bwMode="auto">
            <a:xfrm>
              <a:off x="947" y="3322"/>
              <a:ext cx="632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22" name="Line 22"/>
            <p:cNvSpPr>
              <a:spLocks noChangeShapeType="1"/>
            </p:cNvSpPr>
            <p:nvPr/>
          </p:nvSpPr>
          <p:spPr bwMode="auto">
            <a:xfrm>
              <a:off x="947" y="3355"/>
              <a:ext cx="632" cy="0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23" name="Line 23"/>
            <p:cNvSpPr>
              <a:spLocks noChangeShapeType="1"/>
            </p:cNvSpPr>
            <p:nvPr/>
          </p:nvSpPr>
          <p:spPr bwMode="auto">
            <a:xfrm>
              <a:off x="947" y="3389"/>
              <a:ext cx="632" cy="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24" name="Line 24"/>
            <p:cNvSpPr>
              <a:spLocks noChangeShapeType="1"/>
            </p:cNvSpPr>
            <p:nvPr/>
          </p:nvSpPr>
          <p:spPr bwMode="auto">
            <a:xfrm>
              <a:off x="947" y="3423"/>
              <a:ext cx="632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25" name="Line 25"/>
            <p:cNvSpPr>
              <a:spLocks noChangeShapeType="1"/>
            </p:cNvSpPr>
            <p:nvPr/>
          </p:nvSpPr>
          <p:spPr bwMode="auto">
            <a:xfrm>
              <a:off x="947" y="3221"/>
              <a:ext cx="6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26" name="Line 26"/>
            <p:cNvSpPr>
              <a:spLocks noChangeShapeType="1"/>
            </p:cNvSpPr>
            <p:nvPr/>
          </p:nvSpPr>
          <p:spPr bwMode="auto">
            <a:xfrm>
              <a:off x="947" y="2379"/>
              <a:ext cx="632" cy="0"/>
            </a:xfrm>
            <a:prstGeom prst="lin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27" name="Line 27"/>
            <p:cNvSpPr>
              <a:spLocks noChangeShapeType="1"/>
            </p:cNvSpPr>
            <p:nvPr/>
          </p:nvSpPr>
          <p:spPr bwMode="auto">
            <a:xfrm>
              <a:off x="947" y="2412"/>
              <a:ext cx="632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>
              <a:off x="947" y="2446"/>
              <a:ext cx="632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>
              <a:off x="947" y="2513"/>
              <a:ext cx="632" cy="0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947" y="2547"/>
              <a:ext cx="632" cy="0"/>
            </a:xfrm>
            <a:prstGeom prst="lin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>
              <a:off x="947" y="2580"/>
              <a:ext cx="63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947" y="2614"/>
              <a:ext cx="632" cy="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>
              <a:off x="947" y="2647"/>
              <a:ext cx="632" cy="0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34" name="Line 34"/>
            <p:cNvSpPr>
              <a:spLocks noChangeShapeType="1"/>
            </p:cNvSpPr>
            <p:nvPr/>
          </p:nvSpPr>
          <p:spPr bwMode="auto">
            <a:xfrm>
              <a:off x="947" y="2681"/>
              <a:ext cx="632" cy="0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35" name="Line 35"/>
            <p:cNvSpPr>
              <a:spLocks noChangeShapeType="1"/>
            </p:cNvSpPr>
            <p:nvPr/>
          </p:nvSpPr>
          <p:spPr bwMode="auto">
            <a:xfrm>
              <a:off x="947" y="2479"/>
              <a:ext cx="632" cy="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36" name="Line 36"/>
            <p:cNvSpPr>
              <a:spLocks noChangeShapeType="1"/>
            </p:cNvSpPr>
            <p:nvPr/>
          </p:nvSpPr>
          <p:spPr bwMode="auto">
            <a:xfrm>
              <a:off x="947" y="2715"/>
              <a:ext cx="63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37" name="Line 37"/>
            <p:cNvSpPr>
              <a:spLocks noChangeShapeType="1"/>
            </p:cNvSpPr>
            <p:nvPr/>
          </p:nvSpPr>
          <p:spPr bwMode="auto">
            <a:xfrm>
              <a:off x="947" y="2748"/>
              <a:ext cx="6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38" name="Line 38"/>
            <p:cNvSpPr>
              <a:spLocks noChangeShapeType="1"/>
            </p:cNvSpPr>
            <p:nvPr/>
          </p:nvSpPr>
          <p:spPr bwMode="auto">
            <a:xfrm>
              <a:off x="947" y="2782"/>
              <a:ext cx="632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39" name="Line 39"/>
            <p:cNvSpPr>
              <a:spLocks noChangeShapeType="1"/>
            </p:cNvSpPr>
            <p:nvPr/>
          </p:nvSpPr>
          <p:spPr bwMode="auto">
            <a:xfrm>
              <a:off x="947" y="2815"/>
              <a:ext cx="632" cy="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40" name="Line 40"/>
            <p:cNvSpPr>
              <a:spLocks noChangeShapeType="1"/>
            </p:cNvSpPr>
            <p:nvPr/>
          </p:nvSpPr>
          <p:spPr bwMode="auto">
            <a:xfrm>
              <a:off x="947" y="2883"/>
              <a:ext cx="6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41" name="Line 41"/>
            <p:cNvSpPr>
              <a:spLocks noChangeShapeType="1"/>
            </p:cNvSpPr>
            <p:nvPr/>
          </p:nvSpPr>
          <p:spPr bwMode="auto">
            <a:xfrm>
              <a:off x="947" y="2916"/>
              <a:ext cx="6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42" name="Line 42"/>
            <p:cNvSpPr>
              <a:spLocks noChangeShapeType="1"/>
            </p:cNvSpPr>
            <p:nvPr/>
          </p:nvSpPr>
          <p:spPr bwMode="auto">
            <a:xfrm>
              <a:off x="947" y="2950"/>
              <a:ext cx="632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43" name="Line 43"/>
            <p:cNvSpPr>
              <a:spLocks noChangeShapeType="1"/>
            </p:cNvSpPr>
            <p:nvPr/>
          </p:nvSpPr>
          <p:spPr bwMode="auto">
            <a:xfrm>
              <a:off x="947" y="2983"/>
              <a:ext cx="632" cy="0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44" name="Line 44"/>
            <p:cNvSpPr>
              <a:spLocks noChangeShapeType="1"/>
            </p:cNvSpPr>
            <p:nvPr/>
          </p:nvSpPr>
          <p:spPr bwMode="auto">
            <a:xfrm>
              <a:off x="947" y="3017"/>
              <a:ext cx="632" cy="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45" name="Line 45"/>
            <p:cNvSpPr>
              <a:spLocks noChangeShapeType="1"/>
            </p:cNvSpPr>
            <p:nvPr/>
          </p:nvSpPr>
          <p:spPr bwMode="auto">
            <a:xfrm>
              <a:off x="947" y="3051"/>
              <a:ext cx="632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46" name="Line 46"/>
            <p:cNvSpPr>
              <a:spLocks noChangeShapeType="1"/>
            </p:cNvSpPr>
            <p:nvPr/>
          </p:nvSpPr>
          <p:spPr bwMode="auto">
            <a:xfrm>
              <a:off x="947" y="2849"/>
              <a:ext cx="6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47" name="Line 47"/>
            <p:cNvSpPr>
              <a:spLocks noChangeShapeType="1"/>
            </p:cNvSpPr>
            <p:nvPr/>
          </p:nvSpPr>
          <p:spPr bwMode="auto">
            <a:xfrm>
              <a:off x="936" y="3086"/>
              <a:ext cx="632" cy="0"/>
            </a:xfrm>
            <a:prstGeom prst="lin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48" name="Line 48"/>
            <p:cNvSpPr>
              <a:spLocks noChangeShapeType="1"/>
            </p:cNvSpPr>
            <p:nvPr/>
          </p:nvSpPr>
          <p:spPr bwMode="auto">
            <a:xfrm>
              <a:off x="936" y="3119"/>
              <a:ext cx="632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49" name="Line 49"/>
            <p:cNvSpPr>
              <a:spLocks noChangeShapeType="1"/>
            </p:cNvSpPr>
            <p:nvPr/>
          </p:nvSpPr>
          <p:spPr bwMode="auto">
            <a:xfrm>
              <a:off x="936" y="3153"/>
              <a:ext cx="632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50" name="Line 50"/>
            <p:cNvSpPr>
              <a:spLocks noChangeShapeType="1"/>
            </p:cNvSpPr>
            <p:nvPr/>
          </p:nvSpPr>
          <p:spPr bwMode="auto">
            <a:xfrm>
              <a:off x="936" y="3220"/>
              <a:ext cx="632" cy="0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51" name="Line 51"/>
            <p:cNvSpPr>
              <a:spLocks noChangeShapeType="1"/>
            </p:cNvSpPr>
            <p:nvPr/>
          </p:nvSpPr>
          <p:spPr bwMode="auto">
            <a:xfrm>
              <a:off x="936" y="3254"/>
              <a:ext cx="632" cy="0"/>
            </a:xfrm>
            <a:prstGeom prst="lin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52" name="Line 52"/>
            <p:cNvSpPr>
              <a:spLocks noChangeShapeType="1"/>
            </p:cNvSpPr>
            <p:nvPr/>
          </p:nvSpPr>
          <p:spPr bwMode="auto">
            <a:xfrm>
              <a:off x="936" y="3287"/>
              <a:ext cx="63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53" name="Line 53"/>
            <p:cNvSpPr>
              <a:spLocks noChangeShapeType="1"/>
            </p:cNvSpPr>
            <p:nvPr/>
          </p:nvSpPr>
          <p:spPr bwMode="auto">
            <a:xfrm>
              <a:off x="936" y="3321"/>
              <a:ext cx="632" cy="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54" name="Line 54"/>
            <p:cNvSpPr>
              <a:spLocks noChangeShapeType="1"/>
            </p:cNvSpPr>
            <p:nvPr/>
          </p:nvSpPr>
          <p:spPr bwMode="auto">
            <a:xfrm>
              <a:off x="936" y="3354"/>
              <a:ext cx="632" cy="0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55" name="Line 55"/>
            <p:cNvSpPr>
              <a:spLocks noChangeShapeType="1"/>
            </p:cNvSpPr>
            <p:nvPr/>
          </p:nvSpPr>
          <p:spPr bwMode="auto">
            <a:xfrm>
              <a:off x="936" y="3388"/>
              <a:ext cx="632" cy="0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56" name="Line 56"/>
            <p:cNvSpPr>
              <a:spLocks noChangeShapeType="1"/>
            </p:cNvSpPr>
            <p:nvPr/>
          </p:nvSpPr>
          <p:spPr bwMode="auto">
            <a:xfrm>
              <a:off x="936" y="3186"/>
              <a:ext cx="632" cy="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57" name="Line 57"/>
            <p:cNvSpPr>
              <a:spLocks noChangeShapeType="1"/>
            </p:cNvSpPr>
            <p:nvPr/>
          </p:nvSpPr>
          <p:spPr bwMode="auto">
            <a:xfrm>
              <a:off x="936" y="3422"/>
              <a:ext cx="63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58" name="Line 58"/>
            <p:cNvSpPr>
              <a:spLocks noChangeShapeType="1"/>
            </p:cNvSpPr>
            <p:nvPr/>
          </p:nvSpPr>
          <p:spPr bwMode="auto">
            <a:xfrm>
              <a:off x="936" y="3455"/>
              <a:ext cx="6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59" name="Line 59"/>
            <p:cNvSpPr>
              <a:spLocks noChangeShapeType="1"/>
            </p:cNvSpPr>
            <p:nvPr/>
          </p:nvSpPr>
          <p:spPr bwMode="auto">
            <a:xfrm>
              <a:off x="936" y="3489"/>
              <a:ext cx="632" cy="0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60" name="Line 60"/>
            <p:cNvSpPr>
              <a:spLocks noChangeShapeType="1"/>
            </p:cNvSpPr>
            <p:nvPr/>
          </p:nvSpPr>
          <p:spPr bwMode="auto">
            <a:xfrm>
              <a:off x="936" y="3522"/>
              <a:ext cx="632" cy="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61" name="Line 61"/>
            <p:cNvSpPr>
              <a:spLocks noChangeShapeType="1"/>
            </p:cNvSpPr>
            <p:nvPr/>
          </p:nvSpPr>
          <p:spPr bwMode="auto">
            <a:xfrm>
              <a:off x="936" y="3590"/>
              <a:ext cx="6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62" name="Line 62"/>
            <p:cNvSpPr>
              <a:spLocks noChangeShapeType="1"/>
            </p:cNvSpPr>
            <p:nvPr/>
          </p:nvSpPr>
          <p:spPr bwMode="auto">
            <a:xfrm>
              <a:off x="936" y="3623"/>
              <a:ext cx="63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63" name="Line 63"/>
            <p:cNvSpPr>
              <a:spLocks noChangeShapeType="1"/>
            </p:cNvSpPr>
            <p:nvPr/>
          </p:nvSpPr>
          <p:spPr bwMode="auto">
            <a:xfrm>
              <a:off x="936" y="3657"/>
              <a:ext cx="632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64" name="Line 64"/>
            <p:cNvSpPr>
              <a:spLocks noChangeShapeType="1"/>
            </p:cNvSpPr>
            <p:nvPr/>
          </p:nvSpPr>
          <p:spPr bwMode="auto">
            <a:xfrm>
              <a:off x="936" y="3690"/>
              <a:ext cx="632" cy="0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65" name="Line 65"/>
            <p:cNvSpPr>
              <a:spLocks noChangeShapeType="1"/>
            </p:cNvSpPr>
            <p:nvPr/>
          </p:nvSpPr>
          <p:spPr bwMode="auto">
            <a:xfrm>
              <a:off x="936" y="3724"/>
              <a:ext cx="632" cy="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66" name="Line 66"/>
            <p:cNvSpPr>
              <a:spLocks noChangeShapeType="1"/>
            </p:cNvSpPr>
            <p:nvPr/>
          </p:nvSpPr>
          <p:spPr bwMode="auto">
            <a:xfrm>
              <a:off x="936" y="3758"/>
              <a:ext cx="632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67" name="Line 67"/>
            <p:cNvSpPr>
              <a:spLocks noChangeShapeType="1"/>
            </p:cNvSpPr>
            <p:nvPr/>
          </p:nvSpPr>
          <p:spPr bwMode="auto">
            <a:xfrm>
              <a:off x="936" y="3556"/>
              <a:ext cx="6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68" name="Rectangle 68"/>
            <p:cNvSpPr>
              <a:spLocks noChangeAspect="1" noChangeArrowheads="1"/>
            </p:cNvSpPr>
            <p:nvPr/>
          </p:nvSpPr>
          <p:spPr bwMode="auto">
            <a:xfrm rot="10800000">
              <a:off x="1569" y="2782"/>
              <a:ext cx="629" cy="665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9144" tIns="9144" rIns="9144" bIns="9144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sz="1200" b="1" dirty="0">
                  <a:solidFill>
                    <a:schemeClr val="accent2"/>
                  </a:solidFill>
                  <a:cs typeface="Arial" pitchFamily="34" charset="0"/>
                </a:rPr>
                <a:t>Switched</a:t>
              </a:r>
            </a:p>
            <a:p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Digital </a:t>
              </a:r>
            </a:p>
            <a:p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Broadcast</a:t>
              </a:r>
            </a:p>
            <a:p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System</a:t>
              </a:r>
            </a:p>
          </p:txBody>
        </p:sp>
      </p:grpSp>
      <p:sp>
        <p:nvSpPr>
          <p:cNvPr id="179269" name="Rectangle 69"/>
          <p:cNvSpPr>
            <a:spLocks noChangeArrowheads="1"/>
          </p:cNvSpPr>
          <p:nvPr/>
        </p:nvSpPr>
        <p:spPr bwMode="auto">
          <a:xfrm>
            <a:off x="344488" y="2941638"/>
            <a:ext cx="8434387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 algn="l" eaLnBrk="0" hangingPunct="0"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  <a:buFontTx/>
              <a:buChar char="»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SDV reclaims bandwidth and allows channel lineup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expansion for HD and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3D Services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217488" y="1017588"/>
            <a:ext cx="8434387" cy="1820862"/>
            <a:chOff x="137" y="641"/>
            <a:chExt cx="5313" cy="1147"/>
          </a:xfrm>
        </p:grpSpPr>
        <p:pic>
          <p:nvPicPr>
            <p:cNvPr id="179271" name="Picture 71" descr="SwBcast_diagram_ppt_v7a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093" y="932"/>
              <a:ext cx="3696" cy="856"/>
            </a:xfrm>
            <a:prstGeom prst="rect">
              <a:avLst/>
            </a:prstGeom>
            <a:noFill/>
          </p:spPr>
        </p:pic>
        <p:sp>
          <p:nvSpPr>
            <p:cNvPr id="179272" name="Rectangle 72"/>
            <p:cNvSpPr>
              <a:spLocks noChangeArrowheads="1"/>
            </p:cNvSpPr>
            <p:nvPr/>
          </p:nvSpPr>
          <p:spPr bwMode="auto">
            <a:xfrm>
              <a:off x="137" y="641"/>
              <a:ext cx="531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57175" indent="-257175" algn="l" eaLnBrk="0" hangingPunct="0">
                <a:lnSpc>
                  <a:spcPct val="90000"/>
                </a:lnSpc>
                <a:spcBef>
                  <a:spcPct val="60000"/>
                </a:spcBef>
                <a:spcAft>
                  <a:spcPct val="20000"/>
                </a:spcAft>
                <a:buFontTx/>
                <a:buChar char="»"/>
              </a:pPr>
              <a:r>
                <a:rPr lang="en-US" dirty="0" smtClean="0">
                  <a:solidFill>
                    <a:schemeClr val="tx1"/>
                  </a:solidFill>
                  <a:latin typeface="Calibri" pitchFamily="34" charset="0"/>
                </a:rPr>
                <a:t>With SDV, Broadcast </a:t>
              </a:r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no longer scales with available programming</a:t>
              </a:r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7214080" y="4528359"/>
            <a:ext cx="1163638" cy="1060450"/>
            <a:chOff x="4639" y="2771"/>
            <a:chExt cx="733" cy="668"/>
          </a:xfrm>
        </p:grpSpPr>
        <p:sp>
          <p:nvSpPr>
            <p:cNvPr id="179274" name="Freeform 74"/>
            <p:cNvSpPr>
              <a:spLocks/>
            </p:cNvSpPr>
            <p:nvPr/>
          </p:nvSpPr>
          <p:spPr bwMode="auto">
            <a:xfrm>
              <a:off x="4639" y="3025"/>
              <a:ext cx="168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0"/>
                </a:cxn>
                <a:cxn ang="0">
                  <a:pos x="116" y="696"/>
                </a:cxn>
                <a:cxn ang="0">
                  <a:pos x="2" y="696"/>
                </a:cxn>
              </a:cxnLst>
              <a:rect l="0" t="0" r="r" b="b"/>
              <a:pathLst>
                <a:path w="116" h="696">
                  <a:moveTo>
                    <a:pt x="0" y="0"/>
                  </a:moveTo>
                  <a:lnTo>
                    <a:pt x="116" y="0"/>
                  </a:lnTo>
                  <a:lnTo>
                    <a:pt x="116" y="696"/>
                  </a:lnTo>
                  <a:lnTo>
                    <a:pt x="2" y="69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79275" name="Rectangle 75"/>
            <p:cNvSpPr>
              <a:spLocks noChangeAspect="1" noChangeArrowheads="1"/>
            </p:cNvSpPr>
            <p:nvPr/>
          </p:nvSpPr>
          <p:spPr bwMode="auto">
            <a:xfrm rot="10800000">
              <a:off x="4788" y="2771"/>
              <a:ext cx="584" cy="6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rot="10800000" lIns="9144" tIns="9144" rIns="9144" bIns="9144" anchor="ctr" anchorCtr="1"/>
            <a:lstStyle/>
            <a:p>
              <a:pPr algn="l">
                <a:lnSpc>
                  <a:spcPct val="7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Plant</a:t>
              </a:r>
            </a:p>
            <a:p>
              <a:pPr algn="l">
                <a:lnSpc>
                  <a:spcPct val="7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Bandwidth</a:t>
              </a:r>
            </a:p>
            <a:p>
              <a:pPr algn="l">
                <a:lnSpc>
                  <a:spcPct val="7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Required</a:t>
              </a:r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3831118" y="4039409"/>
            <a:ext cx="3260725" cy="841375"/>
            <a:chOff x="2191" y="2457"/>
            <a:chExt cx="2425" cy="538"/>
          </a:xfrm>
        </p:grpSpPr>
        <p:sp>
          <p:nvSpPr>
            <p:cNvPr id="179277" name="Line 77"/>
            <p:cNvSpPr>
              <a:spLocks noChangeShapeType="1"/>
            </p:cNvSpPr>
            <p:nvPr/>
          </p:nvSpPr>
          <p:spPr bwMode="auto">
            <a:xfrm>
              <a:off x="2191" y="2995"/>
              <a:ext cx="2425" cy="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4174" y="2457"/>
              <a:ext cx="190" cy="528"/>
              <a:chOff x="4174" y="2457"/>
              <a:chExt cx="190" cy="528"/>
            </a:xfrm>
          </p:grpSpPr>
          <p:sp>
            <p:nvSpPr>
              <p:cNvPr id="179279" name="Line 79"/>
              <p:cNvSpPr>
                <a:spLocks noChangeShapeType="1"/>
              </p:cNvSpPr>
              <p:nvPr/>
            </p:nvSpPr>
            <p:spPr bwMode="auto">
              <a:xfrm rot="5400000">
                <a:off x="4091" y="2794"/>
                <a:ext cx="383" cy="0"/>
              </a:xfrm>
              <a:prstGeom prst="line">
                <a:avLst/>
              </a:prstGeom>
              <a:noFill/>
              <a:ln w="38100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179280" name="Picture 80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174" y="2457"/>
                <a:ext cx="19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3840643" y="4042584"/>
            <a:ext cx="3251200" cy="1101725"/>
            <a:chOff x="2191" y="2461"/>
            <a:chExt cx="2425" cy="695"/>
          </a:xfrm>
        </p:grpSpPr>
        <p:sp>
          <p:nvSpPr>
            <p:cNvPr id="179282" name="Line 82"/>
            <p:cNvSpPr>
              <a:spLocks noChangeShapeType="1"/>
            </p:cNvSpPr>
            <p:nvPr/>
          </p:nvSpPr>
          <p:spPr bwMode="auto">
            <a:xfrm>
              <a:off x="2191" y="3156"/>
              <a:ext cx="24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3306" y="2461"/>
              <a:ext cx="177" cy="686"/>
              <a:chOff x="3306" y="2461"/>
              <a:chExt cx="177" cy="686"/>
            </a:xfrm>
          </p:grpSpPr>
          <p:sp>
            <p:nvSpPr>
              <p:cNvPr id="179284" name="Line 84"/>
              <p:cNvSpPr>
                <a:spLocks noChangeShapeType="1"/>
              </p:cNvSpPr>
              <p:nvPr/>
            </p:nvSpPr>
            <p:spPr bwMode="auto">
              <a:xfrm rot="5400000">
                <a:off x="3126" y="2872"/>
                <a:ext cx="55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179285" name="Picture 85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306" y="2461"/>
                <a:ext cx="177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3834293" y="4026709"/>
            <a:ext cx="3257550" cy="903287"/>
            <a:chOff x="2191" y="2458"/>
            <a:chExt cx="2425" cy="569"/>
          </a:xfrm>
        </p:grpSpPr>
        <p:sp>
          <p:nvSpPr>
            <p:cNvPr id="179287" name="Line 87"/>
            <p:cNvSpPr>
              <a:spLocks noChangeShapeType="1"/>
            </p:cNvSpPr>
            <p:nvPr/>
          </p:nvSpPr>
          <p:spPr bwMode="auto">
            <a:xfrm>
              <a:off x="2191" y="3027"/>
              <a:ext cx="2425" cy="0"/>
            </a:xfrm>
            <a:prstGeom prst="line">
              <a:avLst/>
            </a:prstGeom>
            <a:noFill/>
            <a:ln w="38100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grpSp>
          <p:nvGrpSpPr>
            <p:cNvPr id="10" name="Group 88"/>
            <p:cNvGrpSpPr>
              <a:grpSpLocks/>
            </p:cNvGrpSpPr>
            <p:nvPr/>
          </p:nvGrpSpPr>
          <p:grpSpPr bwMode="auto">
            <a:xfrm>
              <a:off x="2863" y="2458"/>
              <a:ext cx="181" cy="563"/>
              <a:chOff x="2863" y="2458"/>
              <a:chExt cx="181" cy="563"/>
            </a:xfrm>
          </p:grpSpPr>
          <p:sp>
            <p:nvSpPr>
              <p:cNvPr id="179289" name="Line 89"/>
              <p:cNvSpPr>
                <a:spLocks noChangeShapeType="1"/>
              </p:cNvSpPr>
              <p:nvPr/>
            </p:nvSpPr>
            <p:spPr bwMode="auto">
              <a:xfrm rot="5400000">
                <a:off x="2750" y="2807"/>
                <a:ext cx="428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179290" name="Picture 90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863" y="2458"/>
                <a:ext cx="181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4653443" y="5018896"/>
            <a:ext cx="306387" cy="936625"/>
            <a:chOff x="3080" y="3080"/>
            <a:chExt cx="193" cy="590"/>
          </a:xfrm>
        </p:grpSpPr>
        <p:sp>
          <p:nvSpPr>
            <p:cNvPr id="179292" name="Line 92"/>
            <p:cNvSpPr>
              <a:spLocks noChangeShapeType="1"/>
            </p:cNvSpPr>
            <p:nvPr/>
          </p:nvSpPr>
          <p:spPr bwMode="auto">
            <a:xfrm rot="5400000">
              <a:off x="2956" y="3302"/>
              <a:ext cx="443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pic>
          <p:nvPicPr>
            <p:cNvPr id="179293" name="Picture 9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080" y="3507"/>
              <a:ext cx="19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3831118" y="4976034"/>
            <a:ext cx="3260725" cy="1028700"/>
            <a:chOff x="2191" y="3059"/>
            <a:chExt cx="2425" cy="632"/>
          </a:xfrm>
        </p:grpSpPr>
        <p:sp>
          <p:nvSpPr>
            <p:cNvPr id="179295" name="Line 95"/>
            <p:cNvSpPr>
              <a:spLocks noChangeShapeType="1"/>
            </p:cNvSpPr>
            <p:nvPr/>
          </p:nvSpPr>
          <p:spPr bwMode="auto">
            <a:xfrm>
              <a:off x="2191" y="3059"/>
              <a:ext cx="24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grpSp>
          <p:nvGrpSpPr>
            <p:cNvPr id="13" name="Group 96"/>
            <p:cNvGrpSpPr>
              <a:grpSpLocks/>
            </p:cNvGrpSpPr>
            <p:nvPr/>
          </p:nvGrpSpPr>
          <p:grpSpPr bwMode="auto">
            <a:xfrm>
              <a:off x="3946" y="3061"/>
              <a:ext cx="210" cy="630"/>
              <a:chOff x="3946" y="3061"/>
              <a:chExt cx="210" cy="630"/>
            </a:xfrm>
          </p:grpSpPr>
          <p:sp>
            <p:nvSpPr>
              <p:cNvPr id="179297" name="Line 97"/>
              <p:cNvSpPr>
                <a:spLocks noChangeShapeType="1"/>
              </p:cNvSpPr>
              <p:nvPr/>
            </p:nvSpPr>
            <p:spPr bwMode="auto">
              <a:xfrm rot="5400000">
                <a:off x="3814" y="3296"/>
                <a:ext cx="47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179298" name="Picture 98" descr="House Right Blue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946" y="3513"/>
                <a:ext cx="210" cy="17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6726718" y="4988734"/>
            <a:ext cx="333375" cy="982662"/>
            <a:chOff x="4386" y="3061"/>
            <a:chExt cx="210" cy="619"/>
          </a:xfrm>
        </p:grpSpPr>
        <p:sp>
          <p:nvSpPr>
            <p:cNvPr id="179300" name="Line 100"/>
            <p:cNvSpPr>
              <a:spLocks noChangeShapeType="1"/>
            </p:cNvSpPr>
            <p:nvPr/>
          </p:nvSpPr>
          <p:spPr bwMode="auto">
            <a:xfrm rot="5400000">
              <a:off x="4246" y="3296"/>
              <a:ext cx="47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pic>
          <p:nvPicPr>
            <p:cNvPr id="179301" name="Picture 101" descr="House Right Blue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386" y="3502"/>
              <a:ext cx="210" cy="178"/>
            </a:xfrm>
            <a:prstGeom prst="rect">
              <a:avLst/>
            </a:prstGeom>
            <a:noFill/>
          </p:spPr>
        </p:pic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3837468" y="4063221"/>
            <a:ext cx="3254375" cy="985838"/>
            <a:chOff x="2191" y="2459"/>
            <a:chExt cx="2425" cy="646"/>
          </a:xfrm>
        </p:grpSpPr>
        <p:sp>
          <p:nvSpPr>
            <p:cNvPr id="179303" name="Line 103"/>
            <p:cNvSpPr>
              <a:spLocks noChangeShapeType="1"/>
            </p:cNvSpPr>
            <p:nvPr/>
          </p:nvSpPr>
          <p:spPr bwMode="auto">
            <a:xfrm>
              <a:off x="2191" y="3091"/>
              <a:ext cx="242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3741" y="2459"/>
              <a:ext cx="193" cy="646"/>
              <a:chOff x="3741" y="2459"/>
              <a:chExt cx="193" cy="646"/>
            </a:xfrm>
          </p:grpSpPr>
          <p:sp>
            <p:nvSpPr>
              <p:cNvPr id="179305" name="Line 105"/>
              <p:cNvSpPr>
                <a:spLocks noChangeShapeType="1"/>
              </p:cNvSpPr>
              <p:nvPr/>
            </p:nvSpPr>
            <p:spPr bwMode="auto">
              <a:xfrm rot="5400000">
                <a:off x="3584" y="2843"/>
                <a:ext cx="524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179306" name="Picture 106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741" y="2459"/>
                <a:ext cx="19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7" name="Group 107"/>
          <p:cNvGrpSpPr>
            <a:grpSpLocks/>
          </p:cNvGrpSpPr>
          <p:nvPr/>
        </p:nvGrpSpPr>
        <p:grpSpPr bwMode="auto">
          <a:xfrm>
            <a:off x="3835880" y="5082396"/>
            <a:ext cx="3255963" cy="884238"/>
            <a:chOff x="2191" y="3123"/>
            <a:chExt cx="2425" cy="551"/>
          </a:xfrm>
        </p:grpSpPr>
        <p:sp>
          <p:nvSpPr>
            <p:cNvPr id="179308" name="Line 108"/>
            <p:cNvSpPr>
              <a:spLocks noChangeShapeType="1"/>
            </p:cNvSpPr>
            <p:nvPr/>
          </p:nvSpPr>
          <p:spPr bwMode="auto">
            <a:xfrm>
              <a:off x="2191" y="3123"/>
              <a:ext cx="2425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grpSp>
          <p:nvGrpSpPr>
            <p:cNvPr id="18" name="Group 109"/>
            <p:cNvGrpSpPr>
              <a:grpSpLocks/>
            </p:cNvGrpSpPr>
            <p:nvPr/>
          </p:nvGrpSpPr>
          <p:grpSpPr bwMode="auto">
            <a:xfrm>
              <a:off x="3524" y="3124"/>
              <a:ext cx="189" cy="550"/>
              <a:chOff x="3524" y="3124"/>
              <a:chExt cx="189" cy="550"/>
            </a:xfrm>
          </p:grpSpPr>
          <p:sp>
            <p:nvSpPr>
              <p:cNvPr id="179310" name="Line 110"/>
              <p:cNvSpPr>
                <a:spLocks noChangeShapeType="1"/>
              </p:cNvSpPr>
              <p:nvPr/>
            </p:nvSpPr>
            <p:spPr bwMode="auto">
              <a:xfrm rot="5400000">
                <a:off x="3403" y="3331"/>
                <a:ext cx="413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179311" name="Picture 111" descr="House Right Yellow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3524" y="3514"/>
                <a:ext cx="189" cy="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24336" y="3777291"/>
            <a:ext cx="850780" cy="85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4" name="Straight Arrow Connector 113"/>
          <p:cNvCxnSpPr/>
          <p:nvPr/>
        </p:nvCxnSpPr>
        <p:spPr bwMode="auto">
          <a:xfrm flipV="1">
            <a:off x="1371600" y="4149306"/>
            <a:ext cx="508958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 bwMode="auto">
          <a:xfrm>
            <a:off x="1932317" y="3786996"/>
            <a:ext cx="1095555" cy="724619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73152" rIns="109728" bIns="10058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49048" y="5422962"/>
            <a:ext cx="1024477" cy="7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ounded Rectangle 118"/>
          <p:cNvSpPr/>
          <p:nvPr/>
        </p:nvSpPr>
        <p:spPr bwMode="auto">
          <a:xfrm>
            <a:off x="1929441" y="5561162"/>
            <a:ext cx="1097280" cy="640080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73152" rIns="109728" bIns="10058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20" name="Straight Arrow Connector 119"/>
          <p:cNvCxnSpPr/>
          <p:nvPr/>
        </p:nvCxnSpPr>
        <p:spPr bwMode="auto">
          <a:xfrm flipV="1">
            <a:off x="1394604" y="5837208"/>
            <a:ext cx="508958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5600" y="-69399"/>
            <a:ext cx="8434388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Sharing Bandwidth for Traditional Video, 3D, IP Video:</a:t>
            </a:r>
            <a:br>
              <a:rPr lang="en-US" dirty="0" smtClean="0">
                <a:latin typeface="Calibri" pitchFamily="34" charset="0"/>
                <a:ea typeface="ＭＳ Ｐゴシック" charset="-128"/>
              </a:rPr>
            </a:br>
            <a:r>
              <a:rPr lang="en-US" dirty="0" smtClean="0">
                <a:latin typeface="Calibri" pitchFamily="34" charset="0"/>
                <a:ea typeface="ＭＳ Ｐゴシック" charset="-128"/>
              </a:rPr>
              <a:t>Video </a:t>
            </a:r>
            <a:r>
              <a:rPr lang="en-US" dirty="0" smtClean="0">
                <a:latin typeface="Calibri" pitchFamily="34" charset="0"/>
                <a:ea typeface="ＭＳ Ｐゴシック" charset="-128"/>
              </a:rPr>
              <a:t>Delivery Control </a:t>
            </a:r>
            <a:r>
              <a:rPr lang="en-US" dirty="0" smtClean="0">
                <a:latin typeface="Calibri" pitchFamily="34" charset="0"/>
                <a:ea typeface="ＭＳ Ｐゴシック" charset="-128"/>
              </a:rPr>
              <a:t>Plane </a:t>
            </a:r>
            <a:r>
              <a:rPr lang="en-US" dirty="0" smtClean="0">
                <a:latin typeface="Calibri" pitchFamily="34" charset="0"/>
                <a:ea typeface="ＭＳ Ｐゴシック" charset="-128"/>
              </a:rPr>
              <a:t>Management</a:t>
            </a:r>
          </a:p>
        </p:txBody>
      </p:sp>
      <p:sp>
        <p:nvSpPr>
          <p:cNvPr id="1047" name="Text Box 30"/>
          <p:cNvSpPr txBox="1">
            <a:spLocks noChangeArrowheads="1"/>
          </p:cNvSpPr>
          <p:nvPr/>
        </p:nvSpPr>
        <p:spPr bwMode="auto">
          <a:xfrm>
            <a:off x="212725" y="962025"/>
            <a:ext cx="8001000" cy="140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eaLnBrk="0" hangingPunct="0">
              <a:lnSpc>
                <a:spcPct val="95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</a:pPr>
            <a:r>
              <a:rPr lang="en-US" sz="2400" dirty="0">
                <a:solidFill>
                  <a:schemeClr val="hlink"/>
                </a:solidFill>
                <a:latin typeface="Calibri" pitchFamily="34" charset="0"/>
              </a:rPr>
              <a:t>   Treats network bandwidth in the service group as a common resource across all applications</a:t>
            </a:r>
          </a:p>
          <a:p>
            <a:pPr marL="233363" indent="-233363">
              <a:lnSpc>
                <a:spcPct val="95000"/>
              </a:lnSpc>
              <a:spcBef>
                <a:spcPct val="50000"/>
              </a:spcBef>
              <a:spcAft>
                <a:spcPct val="25000"/>
              </a:spcAft>
              <a:buClr>
                <a:schemeClr val="accent2"/>
              </a:buClr>
              <a:buFont typeface="Wingdings" pitchFamily="2" charset="2"/>
              <a:buNone/>
            </a:pPr>
            <a:endParaRPr lang="en-US" sz="2400" dirty="0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31775" y="1408113"/>
            <a:ext cx="8742363" cy="5054600"/>
            <a:chOff x="231775" y="1408113"/>
            <a:chExt cx="8742363" cy="5054600"/>
          </a:xfrm>
        </p:grpSpPr>
        <p:grpSp>
          <p:nvGrpSpPr>
            <p:cNvPr id="2" name="Group 48"/>
            <p:cNvGrpSpPr>
              <a:grpSpLocks/>
            </p:cNvGrpSpPr>
            <p:nvPr/>
          </p:nvGrpSpPr>
          <p:grpSpPr bwMode="auto">
            <a:xfrm>
              <a:off x="973138" y="5707063"/>
              <a:ext cx="8001000" cy="385762"/>
              <a:chOff x="630" y="612"/>
              <a:chExt cx="5040" cy="243"/>
            </a:xfrm>
          </p:grpSpPr>
          <p:sp>
            <p:nvSpPr>
              <p:cNvPr id="1070" name="Rectangle 49"/>
              <p:cNvSpPr>
                <a:spLocks noChangeArrowheads="1"/>
              </p:cNvSpPr>
              <p:nvPr/>
            </p:nvSpPr>
            <p:spPr bwMode="auto">
              <a:xfrm>
                <a:off x="648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71" name="Rectangle 50"/>
              <p:cNvSpPr>
                <a:spLocks noChangeArrowheads="1"/>
              </p:cNvSpPr>
              <p:nvPr/>
            </p:nvSpPr>
            <p:spPr bwMode="auto">
              <a:xfrm>
                <a:off x="802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72" name="Rectangle 51"/>
              <p:cNvSpPr>
                <a:spLocks noChangeArrowheads="1"/>
              </p:cNvSpPr>
              <p:nvPr/>
            </p:nvSpPr>
            <p:spPr bwMode="auto">
              <a:xfrm>
                <a:off x="956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73" name="Rectangle 52"/>
              <p:cNvSpPr>
                <a:spLocks noChangeArrowheads="1"/>
              </p:cNvSpPr>
              <p:nvPr/>
            </p:nvSpPr>
            <p:spPr bwMode="auto">
              <a:xfrm>
                <a:off x="1110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74" name="Rectangle 53"/>
              <p:cNvSpPr>
                <a:spLocks noChangeArrowheads="1"/>
              </p:cNvSpPr>
              <p:nvPr/>
            </p:nvSpPr>
            <p:spPr bwMode="auto">
              <a:xfrm>
                <a:off x="1264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75" name="Rectangle 54"/>
              <p:cNvSpPr>
                <a:spLocks noChangeArrowheads="1"/>
              </p:cNvSpPr>
              <p:nvPr/>
            </p:nvSpPr>
            <p:spPr bwMode="auto">
              <a:xfrm>
                <a:off x="1418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76" name="Rectangle 55"/>
              <p:cNvSpPr>
                <a:spLocks noChangeArrowheads="1"/>
              </p:cNvSpPr>
              <p:nvPr/>
            </p:nvSpPr>
            <p:spPr bwMode="auto">
              <a:xfrm>
                <a:off x="1572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77" name="Rectangle 56"/>
              <p:cNvSpPr>
                <a:spLocks noChangeArrowheads="1"/>
              </p:cNvSpPr>
              <p:nvPr/>
            </p:nvSpPr>
            <p:spPr bwMode="auto">
              <a:xfrm>
                <a:off x="1726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78" name="Rectangle 57"/>
              <p:cNvSpPr>
                <a:spLocks noChangeArrowheads="1"/>
              </p:cNvSpPr>
              <p:nvPr/>
            </p:nvSpPr>
            <p:spPr bwMode="auto">
              <a:xfrm>
                <a:off x="1880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79" name="Rectangle 58"/>
              <p:cNvSpPr>
                <a:spLocks noChangeArrowheads="1"/>
              </p:cNvSpPr>
              <p:nvPr/>
            </p:nvSpPr>
            <p:spPr bwMode="auto">
              <a:xfrm>
                <a:off x="2034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0" name="Rectangle 59"/>
              <p:cNvSpPr>
                <a:spLocks noChangeArrowheads="1"/>
              </p:cNvSpPr>
              <p:nvPr/>
            </p:nvSpPr>
            <p:spPr bwMode="auto">
              <a:xfrm>
                <a:off x="2188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1" name="Rectangle 60"/>
              <p:cNvSpPr>
                <a:spLocks noChangeArrowheads="1"/>
              </p:cNvSpPr>
              <p:nvPr/>
            </p:nvSpPr>
            <p:spPr bwMode="auto">
              <a:xfrm>
                <a:off x="2342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2" name="Rectangle 61"/>
              <p:cNvSpPr>
                <a:spLocks noChangeArrowheads="1"/>
              </p:cNvSpPr>
              <p:nvPr/>
            </p:nvSpPr>
            <p:spPr bwMode="auto">
              <a:xfrm>
                <a:off x="2496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3" name="Rectangle 62"/>
              <p:cNvSpPr>
                <a:spLocks noChangeArrowheads="1"/>
              </p:cNvSpPr>
              <p:nvPr/>
            </p:nvSpPr>
            <p:spPr bwMode="auto">
              <a:xfrm>
                <a:off x="2650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4" name="Rectangle 63"/>
              <p:cNvSpPr>
                <a:spLocks noChangeArrowheads="1"/>
              </p:cNvSpPr>
              <p:nvPr/>
            </p:nvSpPr>
            <p:spPr bwMode="auto">
              <a:xfrm>
                <a:off x="2804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5" name="Rectangle 64"/>
              <p:cNvSpPr>
                <a:spLocks noChangeArrowheads="1"/>
              </p:cNvSpPr>
              <p:nvPr/>
            </p:nvSpPr>
            <p:spPr bwMode="auto">
              <a:xfrm>
                <a:off x="2958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6" name="Rectangle 65"/>
              <p:cNvSpPr>
                <a:spLocks noChangeArrowheads="1"/>
              </p:cNvSpPr>
              <p:nvPr/>
            </p:nvSpPr>
            <p:spPr bwMode="auto">
              <a:xfrm>
                <a:off x="3112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7" name="Rectangle 66"/>
              <p:cNvSpPr>
                <a:spLocks noChangeArrowheads="1"/>
              </p:cNvSpPr>
              <p:nvPr/>
            </p:nvSpPr>
            <p:spPr bwMode="auto">
              <a:xfrm>
                <a:off x="3266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8" name="Rectangle 67"/>
              <p:cNvSpPr>
                <a:spLocks noChangeArrowheads="1"/>
              </p:cNvSpPr>
              <p:nvPr/>
            </p:nvSpPr>
            <p:spPr bwMode="auto">
              <a:xfrm>
                <a:off x="3420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89" name="Rectangle 68"/>
              <p:cNvSpPr>
                <a:spLocks noChangeArrowheads="1"/>
              </p:cNvSpPr>
              <p:nvPr/>
            </p:nvSpPr>
            <p:spPr bwMode="auto">
              <a:xfrm>
                <a:off x="3574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90" name="Rectangle 69"/>
              <p:cNvSpPr>
                <a:spLocks noChangeArrowheads="1"/>
              </p:cNvSpPr>
              <p:nvPr/>
            </p:nvSpPr>
            <p:spPr bwMode="auto">
              <a:xfrm>
                <a:off x="3728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91" name="Rectangle 70"/>
              <p:cNvSpPr>
                <a:spLocks noChangeArrowheads="1"/>
              </p:cNvSpPr>
              <p:nvPr/>
            </p:nvSpPr>
            <p:spPr bwMode="auto">
              <a:xfrm>
                <a:off x="3882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92" name="Rectangle 71"/>
              <p:cNvSpPr>
                <a:spLocks noChangeArrowheads="1"/>
              </p:cNvSpPr>
              <p:nvPr/>
            </p:nvSpPr>
            <p:spPr bwMode="auto">
              <a:xfrm>
                <a:off x="4036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93" name="Rectangle 72"/>
              <p:cNvSpPr>
                <a:spLocks noChangeArrowheads="1"/>
              </p:cNvSpPr>
              <p:nvPr/>
            </p:nvSpPr>
            <p:spPr bwMode="auto">
              <a:xfrm>
                <a:off x="4190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94" name="Rectangle 73"/>
              <p:cNvSpPr>
                <a:spLocks noChangeArrowheads="1"/>
              </p:cNvSpPr>
              <p:nvPr/>
            </p:nvSpPr>
            <p:spPr bwMode="auto">
              <a:xfrm>
                <a:off x="4344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95" name="Rectangle 74"/>
              <p:cNvSpPr>
                <a:spLocks noChangeArrowheads="1"/>
              </p:cNvSpPr>
              <p:nvPr/>
            </p:nvSpPr>
            <p:spPr bwMode="auto">
              <a:xfrm>
                <a:off x="4498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96" name="Rectangle 75"/>
              <p:cNvSpPr>
                <a:spLocks noChangeArrowheads="1"/>
              </p:cNvSpPr>
              <p:nvPr/>
            </p:nvSpPr>
            <p:spPr bwMode="auto">
              <a:xfrm>
                <a:off x="4652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97" name="Rectangle 76"/>
              <p:cNvSpPr>
                <a:spLocks noChangeArrowheads="1"/>
              </p:cNvSpPr>
              <p:nvPr/>
            </p:nvSpPr>
            <p:spPr bwMode="auto">
              <a:xfrm>
                <a:off x="4806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98" name="Rectangle 77"/>
              <p:cNvSpPr>
                <a:spLocks noChangeArrowheads="1"/>
              </p:cNvSpPr>
              <p:nvPr/>
            </p:nvSpPr>
            <p:spPr bwMode="auto">
              <a:xfrm>
                <a:off x="4960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99" name="Rectangle 78"/>
              <p:cNvSpPr>
                <a:spLocks noChangeArrowheads="1"/>
              </p:cNvSpPr>
              <p:nvPr/>
            </p:nvSpPr>
            <p:spPr bwMode="auto">
              <a:xfrm>
                <a:off x="5114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00" name="Rectangle 79"/>
              <p:cNvSpPr>
                <a:spLocks noChangeArrowheads="1"/>
              </p:cNvSpPr>
              <p:nvPr/>
            </p:nvSpPr>
            <p:spPr bwMode="auto">
              <a:xfrm>
                <a:off x="5268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01" name="Rectangle 80"/>
              <p:cNvSpPr>
                <a:spLocks noChangeArrowheads="1"/>
              </p:cNvSpPr>
              <p:nvPr/>
            </p:nvSpPr>
            <p:spPr bwMode="auto">
              <a:xfrm>
                <a:off x="5422" y="648"/>
                <a:ext cx="153" cy="207"/>
              </a:xfrm>
              <a:prstGeom prst="rect">
                <a:avLst/>
              </a:prstGeom>
              <a:noFill/>
              <a:ln w="9525" algn="ctr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102" name="Rectangle 81"/>
              <p:cNvSpPr>
                <a:spLocks noChangeArrowheads="1"/>
              </p:cNvSpPr>
              <p:nvPr/>
            </p:nvSpPr>
            <p:spPr bwMode="auto">
              <a:xfrm>
                <a:off x="630" y="612"/>
                <a:ext cx="5040" cy="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 dirty="0"/>
              </a:p>
            </p:txBody>
          </p:sp>
        </p:grpSp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2714625" y="3030538"/>
            <a:ext cx="339725" cy="352425"/>
          </p:xfrm>
          <a:graphic>
            <a:graphicData uri="http://schemas.openxmlformats.org/presentationml/2006/ole">
              <p:oleObj spid="_x0000_s2050" name="Image" r:id="rId3" imgW="1574048" imgH="1587302" progId="">
                <p:embed/>
              </p:oleObj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2278063" y="3027363"/>
            <a:ext cx="376237" cy="388937"/>
          </p:xfrm>
          <a:graphic>
            <a:graphicData uri="http://schemas.openxmlformats.org/presentationml/2006/ole">
              <p:oleObj spid="_x0000_s2051" name="Image" r:id="rId4" imgW="1574048" imgH="1587302" progId="">
                <p:embed/>
              </p:oleObj>
            </a:graphicData>
          </a:graphic>
        </p:graphicFrame>
        <p:graphicFrame>
          <p:nvGraphicFramePr>
            <p:cNvPr id="1028" name="Object 6"/>
            <p:cNvGraphicFramePr>
              <a:graphicFrameLocks noChangeAspect="1"/>
            </p:cNvGraphicFramePr>
            <p:nvPr/>
          </p:nvGraphicFramePr>
          <p:xfrm>
            <a:off x="1863725" y="3033713"/>
            <a:ext cx="376238" cy="388937"/>
          </p:xfrm>
          <a:graphic>
            <a:graphicData uri="http://schemas.openxmlformats.org/presentationml/2006/ole">
              <p:oleObj spid="_x0000_s2052" name="Image" r:id="rId5" imgW="1574048" imgH="1587302" progId="">
                <p:embed/>
              </p:oleObj>
            </a:graphicData>
          </a:graphic>
        </p:graphicFrame>
        <p:pic>
          <p:nvPicPr>
            <p:cNvPr id="1031" name="Picture 9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651000" y="3340100"/>
              <a:ext cx="2522538" cy="1522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32" name="Picture 10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733550" y="3527425"/>
              <a:ext cx="1057275" cy="7969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33" name="Picture 11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016250" y="3530600"/>
              <a:ext cx="1058863" cy="798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34" name="Picture 12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774825" y="4897438"/>
              <a:ext cx="2378075" cy="7969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35" name="Picture 13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gray">
            <a:xfrm>
              <a:off x="1804988" y="2090738"/>
              <a:ext cx="533400" cy="10620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36" name="Picture 14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gray">
            <a:xfrm>
              <a:off x="2239963" y="2093913"/>
              <a:ext cx="533400" cy="10636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1037" name="Picture 15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gray">
            <a:xfrm>
              <a:off x="2667000" y="2078038"/>
              <a:ext cx="533400" cy="10731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1038" name="Text Box 18"/>
            <p:cNvSpPr txBox="1">
              <a:spLocks noChangeArrowheads="1"/>
            </p:cNvSpPr>
            <p:nvPr/>
          </p:nvSpPr>
          <p:spPr bwMode="auto">
            <a:xfrm rot="10800000">
              <a:off x="1874838" y="1474788"/>
              <a:ext cx="360362" cy="1365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</a:rPr>
                <a:t>SDV</a:t>
              </a:r>
            </a:p>
          </p:txBody>
        </p:sp>
        <p:sp>
          <p:nvSpPr>
            <p:cNvPr id="1039" name="Text Box 19"/>
            <p:cNvSpPr txBox="1">
              <a:spLocks noChangeArrowheads="1"/>
            </p:cNvSpPr>
            <p:nvPr/>
          </p:nvSpPr>
          <p:spPr bwMode="auto">
            <a:xfrm rot="10800000">
              <a:off x="2344076" y="1993900"/>
              <a:ext cx="360099" cy="1000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 dirty="0">
                  <a:latin typeface="Calibri" pitchFamily="34" charset="0"/>
                </a:rPr>
                <a:t>    </a:t>
              </a: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</a:rPr>
                <a:t>ERM</a:t>
              </a:r>
            </a:p>
          </p:txBody>
        </p:sp>
        <p:sp>
          <p:nvSpPr>
            <p:cNvPr id="1040" name="Text Box 20"/>
            <p:cNvSpPr txBox="1">
              <a:spLocks noChangeArrowheads="1"/>
            </p:cNvSpPr>
            <p:nvPr/>
          </p:nvSpPr>
          <p:spPr bwMode="auto">
            <a:xfrm rot="10800000">
              <a:off x="2770319" y="1408113"/>
              <a:ext cx="360099" cy="1365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</a:rPr>
                <a:t>VIP</a:t>
              </a:r>
            </a:p>
          </p:txBody>
        </p:sp>
        <p:sp>
          <p:nvSpPr>
            <p:cNvPr id="1041" name="Text Box 22"/>
            <p:cNvSpPr txBox="1">
              <a:spLocks noChangeArrowheads="1"/>
            </p:cNvSpPr>
            <p:nvPr/>
          </p:nvSpPr>
          <p:spPr bwMode="auto">
            <a:xfrm rot="10800000">
              <a:off x="3613150" y="1908175"/>
              <a:ext cx="357188" cy="13668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marL="233363" indent="-233363">
                <a:lnSpc>
                  <a:spcPct val="95000"/>
                </a:lnSpc>
                <a:spcBef>
                  <a:spcPct val="50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Optimization</a:t>
              </a:r>
            </a:p>
          </p:txBody>
        </p:sp>
        <p:sp>
          <p:nvSpPr>
            <p:cNvPr id="1042" name="Text Box 23"/>
            <p:cNvSpPr txBox="1">
              <a:spLocks noChangeArrowheads="1"/>
            </p:cNvSpPr>
            <p:nvPr/>
          </p:nvSpPr>
          <p:spPr bwMode="auto">
            <a:xfrm>
              <a:off x="1768475" y="3633788"/>
              <a:ext cx="984250" cy="54476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lIns="109728" tIns="73152" rIns="109728" bIns="100584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Calibri" pitchFamily="34" charset="0"/>
                </a:rPr>
                <a:t>External Session Mgr. Interfaces</a:t>
              </a:r>
            </a:p>
          </p:txBody>
        </p:sp>
        <p:sp>
          <p:nvSpPr>
            <p:cNvPr id="1043" name="Text Box 24"/>
            <p:cNvSpPr txBox="1">
              <a:spLocks noChangeArrowheads="1"/>
            </p:cNvSpPr>
            <p:nvPr/>
          </p:nvSpPr>
          <p:spPr bwMode="auto">
            <a:xfrm>
              <a:off x="3094038" y="3622675"/>
              <a:ext cx="960437" cy="539750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lIns="109728" tIns="73152" rIns="109728" bIns="100584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Calibri" pitchFamily="34" charset="0"/>
                </a:rPr>
                <a:t>Edge Resource Interfaces</a:t>
              </a:r>
            </a:p>
          </p:txBody>
        </p:sp>
        <p:sp>
          <p:nvSpPr>
            <p:cNvPr id="1044" name="Text Box 25"/>
            <p:cNvSpPr txBox="1">
              <a:spLocks noChangeArrowheads="1"/>
            </p:cNvSpPr>
            <p:nvPr/>
          </p:nvSpPr>
          <p:spPr bwMode="auto">
            <a:xfrm>
              <a:off x="2278063" y="4197350"/>
              <a:ext cx="1362075" cy="71711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109728" tIns="73152" rIns="109728" bIns="100584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CVEx Core</a:t>
              </a:r>
            </a:p>
          </p:txBody>
        </p:sp>
        <p:sp>
          <p:nvSpPr>
            <p:cNvPr id="1045" name="Text Box 26"/>
            <p:cNvSpPr txBox="1">
              <a:spLocks noChangeArrowheads="1"/>
            </p:cNvSpPr>
            <p:nvPr/>
          </p:nvSpPr>
          <p:spPr bwMode="auto">
            <a:xfrm>
              <a:off x="2024063" y="5092700"/>
              <a:ext cx="2001837" cy="52014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109728" tIns="73152" rIns="109728" bIns="100584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Management Plane VMS, SVA, etc.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2776538" y="4524375"/>
              <a:ext cx="349250" cy="636588"/>
              <a:chOff x="2571" y="2879"/>
              <a:chExt cx="338" cy="598"/>
            </a:xfrm>
          </p:grpSpPr>
          <p:pic>
            <p:nvPicPr>
              <p:cNvPr id="1068" name="Picture 28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2571" y="2879"/>
                <a:ext cx="338" cy="4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069" name="Picture 29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571" y="3001"/>
                <a:ext cx="333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1048" name="Line 36"/>
            <p:cNvSpPr>
              <a:spLocks noChangeShapeType="1"/>
            </p:cNvSpPr>
            <p:nvPr/>
          </p:nvSpPr>
          <p:spPr bwMode="auto">
            <a:xfrm flipV="1">
              <a:off x="5029200" y="4070350"/>
              <a:ext cx="0" cy="173513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4344988" y="4633913"/>
              <a:ext cx="1371600" cy="628650"/>
              <a:chOff x="3236" y="2705"/>
              <a:chExt cx="864" cy="396"/>
            </a:xfrm>
          </p:grpSpPr>
          <p:pic>
            <p:nvPicPr>
              <p:cNvPr id="1066" name="Picture 38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3236" y="2705"/>
                <a:ext cx="864" cy="3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067" name="Text Box 39"/>
              <p:cNvSpPr txBox="1">
                <a:spLocks noChangeArrowheads="1"/>
              </p:cNvSpPr>
              <p:nvPr/>
            </p:nvSpPr>
            <p:spPr bwMode="auto">
              <a:xfrm>
                <a:off x="3328" y="2752"/>
                <a:ext cx="6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>
                    <a:latin typeface="Calibri" pitchFamily="34" charset="0"/>
                  </a:rPr>
                  <a:t>Device capabilities</a:t>
                </a:r>
              </a:p>
            </p:txBody>
          </p:sp>
        </p:grpSp>
        <p:sp>
          <p:nvSpPr>
            <p:cNvPr id="1050" name="Line 40"/>
            <p:cNvSpPr>
              <a:spLocks noChangeShapeType="1"/>
            </p:cNvSpPr>
            <p:nvPr/>
          </p:nvSpPr>
          <p:spPr bwMode="auto">
            <a:xfrm flipH="1">
              <a:off x="3908425" y="4070350"/>
              <a:ext cx="1135063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1" name="Rectangle 41"/>
            <p:cNvSpPr>
              <a:spLocks noChangeArrowheads="1"/>
            </p:cNvSpPr>
            <p:nvPr/>
          </p:nvSpPr>
          <p:spPr bwMode="auto">
            <a:xfrm>
              <a:off x="7613650" y="5802313"/>
              <a:ext cx="725488" cy="28575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2" name="Rectangle 42"/>
            <p:cNvSpPr>
              <a:spLocks noChangeArrowheads="1"/>
            </p:cNvSpPr>
            <p:nvPr/>
          </p:nvSpPr>
          <p:spPr bwMode="auto">
            <a:xfrm>
              <a:off x="6623050" y="5802313"/>
              <a:ext cx="973138" cy="285750"/>
            </a:xfrm>
            <a:prstGeom prst="rect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3" name="Rectangle 43"/>
            <p:cNvSpPr>
              <a:spLocks noChangeArrowheads="1"/>
            </p:cNvSpPr>
            <p:nvPr/>
          </p:nvSpPr>
          <p:spPr bwMode="auto">
            <a:xfrm>
              <a:off x="6384925" y="5802313"/>
              <a:ext cx="239713" cy="285750"/>
            </a:xfrm>
            <a:prstGeom prst="rect">
              <a:avLst/>
            </a:prstGeom>
            <a:solidFill>
              <a:srgbClr val="CC99FF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4" name="Rectangle 44"/>
            <p:cNvSpPr>
              <a:spLocks noChangeArrowheads="1"/>
            </p:cNvSpPr>
            <p:nvPr/>
          </p:nvSpPr>
          <p:spPr bwMode="auto">
            <a:xfrm>
              <a:off x="4918075" y="5802313"/>
              <a:ext cx="1458913" cy="285750"/>
            </a:xfrm>
            <a:prstGeom prst="rect">
              <a:avLst/>
            </a:prstGeom>
            <a:solidFill>
              <a:srgbClr val="33CC33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5" name="Rectangle 45"/>
            <p:cNvSpPr>
              <a:spLocks noChangeArrowheads="1"/>
            </p:cNvSpPr>
            <p:nvPr/>
          </p:nvSpPr>
          <p:spPr bwMode="auto">
            <a:xfrm>
              <a:off x="3941763" y="5802313"/>
              <a:ext cx="963612" cy="285750"/>
            </a:xfrm>
            <a:prstGeom prst="rect">
              <a:avLst/>
            </a:prstGeom>
            <a:solidFill>
              <a:srgbClr val="BEFF05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6" name="Rectangle 46"/>
            <p:cNvSpPr>
              <a:spLocks noChangeArrowheads="1"/>
            </p:cNvSpPr>
            <p:nvPr/>
          </p:nvSpPr>
          <p:spPr bwMode="auto">
            <a:xfrm>
              <a:off x="1008063" y="5802313"/>
              <a:ext cx="2921000" cy="285750"/>
            </a:xfrm>
            <a:prstGeom prst="rect">
              <a:avLst/>
            </a:prstGeom>
            <a:solidFill>
              <a:srgbClr val="66CCFF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7" name="Rectangle 47"/>
            <p:cNvSpPr>
              <a:spLocks noChangeArrowheads="1"/>
            </p:cNvSpPr>
            <p:nvPr/>
          </p:nvSpPr>
          <p:spPr bwMode="auto">
            <a:xfrm>
              <a:off x="2463800" y="5802313"/>
              <a:ext cx="2928938" cy="285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8" name="Text Box 82"/>
            <p:cNvSpPr txBox="1">
              <a:spLocks noChangeArrowheads="1"/>
            </p:cNvSpPr>
            <p:nvPr/>
          </p:nvSpPr>
          <p:spPr bwMode="auto">
            <a:xfrm>
              <a:off x="3155950" y="6154738"/>
              <a:ext cx="3852863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 dirty="0">
                  <a:solidFill>
                    <a:srgbClr val="4D4D4D"/>
                  </a:solidFill>
                  <a:latin typeface="Calibri" pitchFamily="34" charset="0"/>
                </a:rPr>
                <a:t>Shared Bandwidth SuperGroup™</a:t>
              </a:r>
            </a:p>
          </p:txBody>
        </p:sp>
        <p:sp>
          <p:nvSpPr>
            <p:cNvPr id="1059" name="Rectangle 83"/>
            <p:cNvSpPr>
              <a:spLocks noChangeArrowheads="1"/>
            </p:cNvSpPr>
            <p:nvPr/>
          </p:nvSpPr>
          <p:spPr bwMode="auto">
            <a:xfrm>
              <a:off x="7989888" y="5797550"/>
              <a:ext cx="63500" cy="28575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60" name="Rectangle 84"/>
            <p:cNvSpPr>
              <a:spLocks noChangeArrowheads="1"/>
            </p:cNvSpPr>
            <p:nvPr/>
          </p:nvSpPr>
          <p:spPr bwMode="auto">
            <a:xfrm>
              <a:off x="7885113" y="5797550"/>
              <a:ext cx="63500" cy="28575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61" name="Rectangle 85"/>
            <p:cNvSpPr>
              <a:spLocks noChangeArrowheads="1"/>
            </p:cNvSpPr>
            <p:nvPr/>
          </p:nvSpPr>
          <p:spPr bwMode="auto">
            <a:xfrm>
              <a:off x="4494213" y="5797550"/>
              <a:ext cx="63500" cy="28575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62" name="Rectangle 86"/>
            <p:cNvSpPr>
              <a:spLocks noChangeArrowheads="1"/>
            </p:cNvSpPr>
            <p:nvPr/>
          </p:nvSpPr>
          <p:spPr bwMode="auto">
            <a:xfrm>
              <a:off x="3817938" y="5797550"/>
              <a:ext cx="63500" cy="28575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63" name="Text Box 87"/>
            <p:cNvSpPr txBox="1">
              <a:spLocks noChangeArrowheads="1"/>
            </p:cNvSpPr>
            <p:nvPr/>
          </p:nvSpPr>
          <p:spPr bwMode="auto">
            <a:xfrm>
              <a:off x="231775" y="5546725"/>
              <a:ext cx="925513" cy="739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 dirty="0">
                  <a:solidFill>
                    <a:srgbClr val="4D4D4D"/>
                  </a:solidFill>
                  <a:latin typeface="Calibri" pitchFamily="34" charset="0"/>
                </a:rPr>
                <a:t>High Density QAM</a:t>
              </a:r>
            </a:p>
          </p:txBody>
        </p:sp>
        <p:sp>
          <p:nvSpPr>
            <p:cNvPr id="1064" name="TextBox 87"/>
            <p:cNvSpPr txBox="1">
              <a:spLocks noChangeArrowheads="1"/>
            </p:cNvSpPr>
            <p:nvPr/>
          </p:nvSpPr>
          <p:spPr bwMode="auto">
            <a:xfrm>
              <a:off x="4170363" y="2225675"/>
              <a:ext cx="4500562" cy="646113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CVEx today = SDV + ERM + VIP Modules</a:t>
              </a:r>
            </a:p>
            <a:p>
              <a:r>
                <a:rPr lang="en-US" sz="1800" dirty="0" smtClean="0">
                  <a:solidFill>
                    <a:srgbClr val="0070C0"/>
                  </a:solidFill>
                  <a:latin typeface="Calibri" pitchFamily="34" charset="0"/>
                </a:rPr>
                <a:t>Opportunity 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for future expansion….</a:t>
              </a:r>
            </a:p>
          </p:txBody>
        </p:sp>
        <p:sp>
          <p:nvSpPr>
            <p:cNvPr id="1065" name="TextBox 88"/>
            <p:cNvSpPr txBox="1">
              <a:spLocks noChangeArrowheads="1"/>
            </p:cNvSpPr>
            <p:nvPr/>
          </p:nvSpPr>
          <p:spPr bwMode="auto">
            <a:xfrm>
              <a:off x="6048375" y="4251325"/>
              <a:ext cx="2798763" cy="646113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Operates as stand-alone server </a:t>
              </a:r>
              <a:r>
                <a:rPr lang="en-US" sz="1800" dirty="0" smtClean="0">
                  <a:solidFill>
                    <a:srgbClr val="0070C0"/>
                  </a:solidFill>
                  <a:latin typeface="Calibri" pitchFamily="34" charset="0"/>
                </a:rPr>
                <a:t>or 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in Blade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Generating Revenue with Advertising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855" y="963613"/>
            <a:ext cx="5440859" cy="4555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2000" dirty="0" smtClean="0">
              <a:solidFill>
                <a:schemeClr val="hlink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 smtClean="0">
                <a:solidFill>
                  <a:schemeClr val="hlink"/>
                </a:solidFill>
                <a:latin typeface="Calibri" pitchFamily="34" charset="0"/>
                <a:ea typeface="ＭＳ Ｐゴシック" pitchFamily="34" charset="-128"/>
              </a:rPr>
              <a:t>Integrated solution with high bandwidth for moving the streams, and high availability so services are not disrupted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12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Multi Application Slots, Dual Switch Cards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Full Component and Chassis Redundancy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 smtClean="0">
                <a:solidFill>
                  <a:schemeClr val="hlink"/>
                </a:solidFill>
                <a:latin typeface="Calibri" pitchFamily="34" charset="0"/>
                <a:ea typeface="ＭＳ Ｐゴシック" pitchFamily="34" charset="-128"/>
              </a:rPr>
              <a:t>Flexible ad splicing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Multi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Zoned Splicing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Applications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MPEG-2, MPEG-4 SD, HD and 3D Splicing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CBR, VBR, VBR Capped Input and Output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Splicing Into Encrypted Streams</a:t>
            </a:r>
          </a:p>
          <a:p>
            <a:pPr marL="973138" lvl="2" indent="-285750">
              <a:spcBef>
                <a:spcPts val="300"/>
              </a:spcBef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Netcrypt, Widevine, Verimatrix, </a:t>
            </a:r>
            <a:r>
              <a:rPr lang="en-US" sz="14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DigiCipher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II, Microsoft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 smtClean="0">
                <a:solidFill>
                  <a:schemeClr val="hlink"/>
                </a:solidFill>
                <a:latin typeface="Calibri" pitchFamily="34" charset="0"/>
                <a:ea typeface="ＭＳ Ｐゴシック" pitchFamily="34" charset="-128"/>
              </a:rPr>
              <a:t>Integrated Ad Serving</a:t>
            </a:r>
            <a:endParaRPr lang="en-US" sz="2000" dirty="0" smtClean="0">
              <a:solidFill>
                <a:schemeClr val="hlink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Lowers the cost and improves scalability 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172" name="Picture 3" descr="msp2000_front_2_croppe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02811" y="1647796"/>
            <a:ext cx="3001241" cy="295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BigBand Networks</a:t>
            </a:r>
          </a:p>
        </p:txBody>
      </p:sp>
      <p:sp>
        <p:nvSpPr>
          <p:cNvPr id="166923" name="Rectangle 11"/>
          <p:cNvSpPr>
            <a:spLocks noGrp="1" noChangeArrowheads="1"/>
          </p:cNvSpPr>
          <p:nvPr>
            <p:ph idx="1"/>
          </p:nvPr>
        </p:nvSpPr>
        <p:spPr>
          <a:xfrm>
            <a:off x="249238" y="963613"/>
            <a:ext cx="8434387" cy="49121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1" dirty="0" smtClean="0"/>
              <a:t>Digital Video Networking experts</a:t>
            </a:r>
            <a:endParaRPr lang="en-US" sz="1800" b="1" dirty="0" smtClean="0"/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Silicon Valley HQ, R&amp;D in North America, Israel, &amp; China 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TL9000 certified vendor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/>
              <a:t>Recognized Video Innovator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80+ patents granted or in process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Pioneered </a:t>
            </a:r>
            <a:r>
              <a:rPr lang="en-US" sz="1600" dirty="0" smtClean="0"/>
              <a:t>Switched Digital Video (</a:t>
            </a:r>
            <a:r>
              <a:rPr lang="en-US" sz="1600" dirty="0" smtClean="0"/>
              <a:t>Emmy)</a:t>
            </a:r>
            <a:endParaRPr lang="en-US" sz="1600" dirty="0" smtClean="0"/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Leader in </a:t>
            </a:r>
            <a:r>
              <a:rPr lang="en-US" sz="1600" dirty="0" smtClean="0"/>
              <a:t>Edge </a:t>
            </a:r>
            <a:r>
              <a:rPr lang="en-US" sz="1600" dirty="0" smtClean="0"/>
              <a:t>QAM</a:t>
            </a:r>
            <a:endParaRPr lang="en-US" sz="1600" dirty="0" smtClean="0"/>
          </a:p>
          <a:p>
            <a:pPr lvl="1">
              <a:lnSpc>
                <a:spcPct val="100000"/>
              </a:lnSpc>
            </a:pPr>
            <a:r>
              <a:rPr lang="en-US" sz="1600" dirty="0" err="1" smtClean="0"/>
              <a:t>TimeShift</a:t>
            </a:r>
            <a:r>
              <a:rPr lang="en-US" sz="1600" dirty="0" smtClean="0"/>
              <a:t> TV (Emmy)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/>
              <a:t>Successful leader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More than </a:t>
            </a:r>
            <a:r>
              <a:rPr lang="en-US" sz="1600" dirty="0" smtClean="0"/>
              <a:t>1 Billion Ad </a:t>
            </a:r>
            <a:r>
              <a:rPr lang="en-US" sz="1600" dirty="0" smtClean="0"/>
              <a:t>Splices/Year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50</a:t>
            </a:r>
            <a:r>
              <a:rPr lang="en-US" sz="1600" dirty="0" smtClean="0"/>
              <a:t>+ Million Subscribers Worldwide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200</a:t>
            </a:r>
            <a:r>
              <a:rPr lang="en-US" sz="1600" dirty="0" smtClean="0"/>
              <a:t>+ Service Provider Customers</a:t>
            </a:r>
          </a:p>
          <a:p>
            <a:pPr lvl="2"/>
            <a:r>
              <a:rPr lang="en-US" sz="1400" dirty="0" smtClean="0"/>
              <a:t>9 out of 10 Largest Cable Operators</a:t>
            </a:r>
          </a:p>
          <a:p>
            <a:pPr lvl="2"/>
            <a:r>
              <a:rPr lang="en-US" sz="1400" dirty="0" smtClean="0"/>
              <a:t>50 Operators in China</a:t>
            </a:r>
          </a:p>
        </p:txBody>
      </p:sp>
      <p:pic>
        <p:nvPicPr>
          <p:cNvPr id="7" name="Picture 2" descr="Glob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4350" y="1308100"/>
            <a:ext cx="35496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omcas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525"/>
          <a:stretch>
            <a:fillRect/>
          </a:stretch>
        </p:blipFill>
        <p:spPr bwMode="auto">
          <a:xfrm>
            <a:off x="5481638" y="2222500"/>
            <a:ext cx="10795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9259" y="4242707"/>
            <a:ext cx="692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1238250"/>
            <a:ext cx="884238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3775" y="1639888"/>
            <a:ext cx="620713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30" descr="Time_Warner_Cable"/>
          <p:cNvPicPr>
            <a:picLocks noChangeAspect="1" noChangeArrowheads="1"/>
          </p:cNvPicPr>
          <p:nvPr/>
        </p:nvPicPr>
        <p:blipFill>
          <a:blip r:embed="rId10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5192713" y="2733675"/>
            <a:ext cx="13874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6" t="25610" r="2570" b="23578"/>
          <a:stretch>
            <a:fillRect/>
          </a:stretch>
        </p:blipFill>
        <p:spPr bwMode="auto">
          <a:xfrm>
            <a:off x="5007202" y="3270024"/>
            <a:ext cx="1325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5483" r="8922" b="23679"/>
          <a:stretch>
            <a:fillRect/>
          </a:stretch>
        </p:blipFill>
        <p:spPr bwMode="auto">
          <a:xfrm>
            <a:off x="6518275" y="5360988"/>
            <a:ext cx="704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13" cstate="print"/>
          <a:srcRect l="16031" t="24979" r="22137" b="32632"/>
          <a:stretch>
            <a:fillRect/>
          </a:stretch>
        </p:blipFill>
        <p:spPr bwMode="auto">
          <a:xfrm>
            <a:off x="5096102" y="3719967"/>
            <a:ext cx="7985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4" descr="SureWe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8018" y="4660446"/>
            <a:ext cx="8874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1" descr="Videotron lite"/>
          <p:cNvPicPr>
            <a:picLocks noChangeAspect="1" noChangeArrowheads="1"/>
          </p:cNvPicPr>
          <p:nvPr/>
        </p:nvPicPr>
        <p:blipFill>
          <a:blip r:embed="rId15" cstate="print">
            <a:lum bright="6000" contrast="-6000"/>
          </a:blip>
          <a:srcRect l="2246"/>
          <a:stretch>
            <a:fillRect/>
          </a:stretch>
        </p:blipFill>
        <p:spPr bwMode="auto">
          <a:xfrm>
            <a:off x="5813425" y="5057775"/>
            <a:ext cx="11366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3" descr="charter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3513" y="1227138"/>
            <a:ext cx="1238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37438" y="5445125"/>
            <a:ext cx="1476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emmy_award_sm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21162" r="21162"/>
          <a:stretch>
            <a:fillRect/>
          </a:stretch>
        </p:blipFill>
        <p:spPr bwMode="auto">
          <a:xfrm>
            <a:off x="6657975" y="2901950"/>
            <a:ext cx="14541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emmy_award_sm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21162" r="21162"/>
          <a:stretch>
            <a:fillRect/>
          </a:stretch>
        </p:blipFill>
        <p:spPr bwMode="auto">
          <a:xfrm>
            <a:off x="7346950" y="2079625"/>
            <a:ext cx="154463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Summary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429" y="1600201"/>
            <a:ext cx="5529941" cy="4483279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  <a:ea typeface="ＭＳ Ｐゴシック" charset="-128"/>
              </a:rPr>
              <a:t>3D is around the corner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Gaming and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BluRay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 movies coupled with TV manufacturers will cause adoption at the high end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Services will follow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  <a:p>
            <a:r>
              <a:rPr lang="en-US" sz="2000" dirty="0" smtClean="0">
                <a:solidFill>
                  <a:srgbClr val="0070C0"/>
                </a:solidFill>
                <a:ea typeface="ＭＳ Ｐゴシック" charset="-128"/>
              </a:rPr>
              <a:t>Don’t get caught unable to offer service cost-effectively or unable to monetize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Use </a:t>
            </a:r>
            <a:r>
              <a:rPr lang="en-US" sz="2000" dirty="0" smtClean="0">
                <a:latin typeface="Calibri" pitchFamily="34" charset="0"/>
              </a:rPr>
              <a:t>S</a:t>
            </a:r>
            <a:r>
              <a:rPr lang="en-US" sz="2000" dirty="0" smtClean="0">
                <a:latin typeface="Calibri" pitchFamily="34" charset="0"/>
              </a:rPr>
              <a:t>calable and Highly </a:t>
            </a:r>
            <a:r>
              <a:rPr lang="en-US" sz="2000" dirty="0" smtClean="0">
                <a:latin typeface="Calibri" pitchFamily="34" charset="0"/>
              </a:rPr>
              <a:t>Available Platforms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Solve </a:t>
            </a:r>
            <a:r>
              <a:rPr lang="en-US" sz="2000" dirty="0" smtClean="0">
                <a:latin typeface="Calibri" pitchFamily="34" charset="0"/>
              </a:rPr>
              <a:t>Bandwidth and Scale </a:t>
            </a:r>
            <a:r>
              <a:rPr lang="en-US" sz="2000" dirty="0" smtClean="0">
                <a:latin typeface="Calibri" pitchFamily="34" charset="0"/>
              </a:rPr>
              <a:t>Challenges – leverage SDV to reclaim bandwidth</a:t>
            </a:r>
            <a:endParaRPr lang="en-US" sz="2000" dirty="0" smtClean="0">
              <a:latin typeface="Calibri" pitchFamily="34" charset="0"/>
            </a:endParaRPr>
          </a:p>
          <a:p>
            <a:pPr lvl="1"/>
            <a:r>
              <a:rPr lang="en-US" sz="2000" dirty="0" smtClean="0">
                <a:latin typeface="Calibri" pitchFamily="34" charset="0"/>
              </a:rPr>
              <a:t>Generate revenue through </a:t>
            </a:r>
            <a:r>
              <a:rPr lang="en-US" sz="2000" dirty="0" smtClean="0">
                <a:latin typeface="Calibri" pitchFamily="34" charset="0"/>
              </a:rPr>
              <a:t>advertising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Find vendors who treat you like partners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850900" y="6448425"/>
            <a:ext cx="6477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 dirty="0">
                <a:solidFill>
                  <a:srgbClr val="5F5F5F"/>
                </a:solidFill>
              </a:rPr>
              <a:t>Slide </a:t>
            </a:r>
            <a:fld id="{5D2CACBF-CE7C-4B58-9379-56D9C3EA5DE4}" type="slidenum">
              <a:rPr lang="en-US" sz="800">
                <a:solidFill>
                  <a:srgbClr val="5F5F5F"/>
                </a:solidFill>
              </a:rPr>
              <a:pPr eaLnBrk="0" hangingPunct="0"/>
              <a:t>20</a:t>
            </a:fld>
            <a:endParaRPr lang="en-US" sz="800" dirty="0">
              <a:solidFill>
                <a:srgbClr val="5F5F5F"/>
              </a:solidFill>
            </a:endParaRPr>
          </a:p>
        </p:txBody>
      </p:sp>
      <p:sp>
        <p:nvSpPr>
          <p:cNvPr id="24581" name="AutoShape 11"/>
          <p:cNvSpPr>
            <a:spLocks noChangeArrowheads="1"/>
          </p:cNvSpPr>
          <p:nvPr/>
        </p:nvSpPr>
        <p:spPr bwMode="auto">
          <a:xfrm rot="5400000">
            <a:off x="5099844" y="2116932"/>
            <a:ext cx="4689475" cy="2967037"/>
          </a:xfrm>
          <a:prstGeom prst="roundRect">
            <a:avLst>
              <a:gd name="adj" fmla="val 2440"/>
            </a:avLst>
          </a:prstGeom>
          <a:gradFill rotWithShape="1">
            <a:gsLst>
              <a:gs pos="0">
                <a:schemeClr val="bg1"/>
              </a:gs>
              <a:gs pos="100000">
                <a:srgbClr val="E3E3E3"/>
              </a:gs>
            </a:gsLst>
            <a:lin ang="0" scaled="1"/>
          </a:gradFill>
          <a:ln w="3175" algn="ctr">
            <a:noFill/>
            <a:round/>
            <a:headEnd/>
            <a:tailEnd/>
          </a:ln>
        </p:spPr>
        <p:txBody>
          <a:bodyPr rot="10800000" vert="eaVert" lIns="109728" tIns="73152" rIns="109728" bIns="100584" anchor="ctr"/>
          <a:lstStyle/>
          <a:p>
            <a:endParaRPr lang="en-US" dirty="0"/>
          </a:p>
        </p:txBody>
      </p:sp>
      <p:pic>
        <p:nvPicPr>
          <p:cNvPr id="24582" name="Picture 5" descr="shutterstock_70962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67438" y="1836738"/>
            <a:ext cx="26416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6453188" y="1116013"/>
            <a:ext cx="1797050" cy="5445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109728" tIns="73152" rIns="109728" bIns="100584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Partnership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1"/>
          <p:cNvSpPr>
            <a:spLocks noGrp="1"/>
          </p:cNvSpPr>
          <p:nvPr>
            <p:ph type="ctrTitle" idx="4294967295"/>
          </p:nvPr>
        </p:nvSpPr>
        <p:spPr>
          <a:xfrm>
            <a:off x="685800" y="4051300"/>
            <a:ext cx="6283325" cy="755650"/>
          </a:xfrm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20483" name="Subtitle 12"/>
          <p:cNvSpPr>
            <a:spLocks noGrp="1"/>
          </p:cNvSpPr>
          <p:nvPr>
            <p:ph type="subTitle" idx="4294967295"/>
          </p:nvPr>
        </p:nvSpPr>
        <p:spPr>
          <a:xfrm>
            <a:off x="685800" y="4914900"/>
            <a:ext cx="6400800" cy="439738"/>
          </a:xfrm>
        </p:spPr>
        <p:txBody>
          <a:bodyPr/>
          <a:lstStyle/>
          <a:p>
            <a:pPr marL="0" indent="0">
              <a:buFontTx/>
              <a:buNone/>
            </a:pPr>
            <a:endParaRPr lang="en-US" b="1" dirty="0" smtClean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588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US" sz="3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0485" name="Picture 3" descr="Orange 2 white on BLU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90950" y="3683000"/>
            <a:ext cx="1573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Group 4"/>
          <p:cNvGrpSpPr>
            <a:grpSpLocks/>
          </p:cNvGrpSpPr>
          <p:nvPr/>
        </p:nvGrpSpPr>
        <p:grpSpPr bwMode="auto">
          <a:xfrm>
            <a:off x="3803650" y="2738438"/>
            <a:ext cx="1530350" cy="868362"/>
            <a:chOff x="2396" y="1725"/>
            <a:chExt cx="964" cy="547"/>
          </a:xfrm>
        </p:grpSpPr>
        <p:pic>
          <p:nvPicPr>
            <p:cNvPr id="20487" name="Picture 5" descr="AD9B5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396" y="1725"/>
              <a:ext cx="48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876" y="1998"/>
              <a:ext cx="48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7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876" y="1725"/>
              <a:ext cx="48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8" descr="MomAndKid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400" y="1998"/>
              <a:ext cx="47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3D: Of </a:t>
            </a:r>
            <a:r>
              <a:rPr lang="en-US" dirty="0" smtClean="0"/>
              <a:t>Chickens and Eggs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6C8FCD7-3608-478B-ADEC-9EA0E168361B}" type="slidenum">
              <a:rPr lang="en-US" smtClean="0">
                <a:cs typeface="Arial" pitchFamily="34" charset="0"/>
              </a:rPr>
              <a:pPr>
                <a:defRPr/>
              </a:pPr>
              <a:t>3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6229350"/>
            <a:ext cx="1412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*Picture from Toshiba</a:t>
            </a:r>
            <a:endParaRPr lang="en-US" sz="1000" dirty="0"/>
          </a:p>
        </p:txBody>
      </p:sp>
      <p:sp>
        <p:nvSpPr>
          <p:cNvPr id="10" name="Oval 9"/>
          <p:cNvSpPr/>
          <p:nvPr/>
        </p:nvSpPr>
        <p:spPr bwMode="auto">
          <a:xfrm>
            <a:off x="1266825" y="1455964"/>
            <a:ext cx="6410325" cy="352425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73152" rIns="109728" bIns="10058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514475" y="1636940"/>
            <a:ext cx="5915025" cy="31623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73152" rIns="109728" bIns="10058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752600" y="2291783"/>
            <a:ext cx="142875" cy="4762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1818086" y="2366793"/>
            <a:ext cx="142875" cy="7142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0800000">
            <a:off x="4474370" y="1458345"/>
            <a:ext cx="92873" cy="83344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1" idx="0"/>
          </p:cNvCxnSpPr>
          <p:nvPr/>
        </p:nvCxnSpPr>
        <p:spPr bwMode="auto">
          <a:xfrm rot="5400000">
            <a:off x="4469608" y="1541688"/>
            <a:ext cx="97633" cy="92871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6946107" y="2201296"/>
            <a:ext cx="119062" cy="9525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10800000" flipV="1">
            <a:off x="6869906" y="2256063"/>
            <a:ext cx="135732" cy="28575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6781800" y="4213452"/>
            <a:ext cx="128588" cy="4762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843713" y="4284889"/>
            <a:ext cx="140493" cy="23813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0800000">
            <a:off x="2090739" y="4270602"/>
            <a:ext cx="166687" cy="0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2031209" y="4315847"/>
            <a:ext cx="126202" cy="16668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392261" y="4566556"/>
            <a:ext cx="18002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Consumer must buy TV Set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7504" y="1185182"/>
            <a:ext cx="246697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Content Provider must spend more to create 3D content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3194" y="1281792"/>
            <a:ext cx="317046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Operator must allocate bandwidth to carry content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3714" y="2705099"/>
            <a:ext cx="235267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Operator has to create and support service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075" y="2916011"/>
            <a:ext cx="246697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Consumer pays for 3D services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13729974">
            <a:off x="2808517" y="4963886"/>
            <a:ext cx="402771" cy="62048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73152" rIns="109728" bIns="10058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58698" y="5061856"/>
            <a:ext cx="28279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Catalyst: 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Gaming 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3D Movies on </a:t>
            </a:r>
            <a:r>
              <a:rPr lang="en-US" dirty="0" err="1" smtClean="0">
                <a:latin typeface="Calibri" pitchFamily="34" charset="0"/>
              </a:rPr>
              <a:t>BluRay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5" name="Picture 2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3224" y="2538627"/>
            <a:ext cx="2870979" cy="188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2407" y="0"/>
            <a:ext cx="8434387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3D TV – </a:t>
            </a:r>
            <a:r>
              <a:rPr lang="en-US" b="0" i="1" dirty="0" smtClean="0">
                <a:solidFill>
                  <a:srgbClr val="0070C0"/>
                </a:solidFill>
                <a:latin typeface="Calibri" pitchFamily="34" charset="0"/>
                <a:ea typeface="ＭＳ Ｐゴシック" charset="-128"/>
              </a:rPr>
              <a:t>Killer App or Passing Fad?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17" y="843833"/>
            <a:ext cx="8389437" cy="572464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Studios and Programmers 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7158" y="5580122"/>
            <a:ext cx="8662737" cy="649643"/>
            <a:chOff x="390525" y="4922521"/>
            <a:chExt cx="8364352" cy="649604"/>
          </a:xfrm>
        </p:grpSpPr>
        <p:sp>
          <p:nvSpPr>
            <p:cNvPr id="5" name="Rounded Rectangle 4"/>
            <p:cNvSpPr/>
            <p:nvPr/>
          </p:nvSpPr>
          <p:spPr bwMode="gray">
            <a:xfrm>
              <a:off x="390525" y="4922521"/>
              <a:ext cx="8364352" cy="649604"/>
            </a:xfrm>
            <a:prstGeom prst="roundRect">
              <a:avLst/>
            </a:prstGeom>
            <a:gradFill>
              <a:gsLst>
                <a:gs pos="0">
                  <a:srgbClr val="EA7500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</a:gra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  <a:scene3d>
              <a:camera prst="perspectiveLeft" fov="0">
                <a:rot lat="0" lon="600000" rev="0"/>
              </a:camera>
              <a:lightRig rig="balanced" dir="t"/>
            </a:scene3d>
            <a:sp3d prstMaterial="plastic">
              <a:bevelT w="63500" h="12700" prst="divot"/>
            </a:sp3d>
          </p:spPr>
          <p:txBody>
            <a:bodyPr lIns="109728" tIns="73152" rIns="109728" bIns="100584" anchor="ctr"/>
            <a:lstStyle/>
            <a:p>
              <a:pPr marL="166688" lvl="1" indent="-166688">
                <a:spcAft>
                  <a:spcPct val="0"/>
                </a:spcAft>
                <a:buClrTx/>
                <a:buFontTx/>
                <a:buNone/>
                <a:defRPr/>
              </a:pP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gray">
            <a:xfrm>
              <a:off x="499642" y="5003523"/>
              <a:ext cx="8196589" cy="46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6688" lvl="1" indent="-166688" algn="ctr">
                <a:spcAft>
                  <a:spcPct val="0"/>
                </a:spcAft>
                <a:buClrTx/>
                <a:buFontTx/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Stakeholders Motivated for Differentiation and New Rev Streams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25618" y="2263018"/>
            <a:ext cx="8389437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»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ＭＳ Ｐゴシック" pitchFamily="-111" charset="-128"/>
              </a:rPr>
              <a:t>TV, DVD and Gamers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59826" y="3912952"/>
            <a:ext cx="8389437" cy="53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»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ＭＳ Ｐゴシック" pitchFamily="-111" charset="-128"/>
              </a:rPr>
              <a:t>Cable,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ＭＳ Ｐゴシック" pitchFamily="-111" charset="-128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ＭＳ Ｐゴシック" pitchFamily="-111" charset="-128"/>
              </a:rPr>
              <a:t>Satellite and Telco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17563" y="1272232"/>
            <a:ext cx="8229600" cy="987895"/>
            <a:chOff x="517563" y="1272232"/>
            <a:chExt cx="8229600" cy="987895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19153" y="1637335"/>
              <a:ext cx="603789" cy="42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37603" y="1786772"/>
              <a:ext cx="1010042" cy="32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31784" y="1509830"/>
              <a:ext cx="860586" cy="16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370024" y="1486901"/>
              <a:ext cx="484907" cy="6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609264" y="1683784"/>
              <a:ext cx="540983" cy="45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075941" y="1460000"/>
              <a:ext cx="603992" cy="420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042399" y="1995687"/>
              <a:ext cx="718720" cy="168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023985" y="1625754"/>
              <a:ext cx="546687" cy="455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963823" y="1439310"/>
              <a:ext cx="500092" cy="406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7074568" y="1272232"/>
              <a:ext cx="1042887" cy="64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7699974" y="1807323"/>
              <a:ext cx="753914" cy="355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4"/>
            <p:cNvSpPr/>
            <p:nvPr/>
          </p:nvSpPr>
          <p:spPr bwMode="auto">
            <a:xfrm>
              <a:off x="517563" y="1345727"/>
              <a:ext cx="8229600" cy="914400"/>
            </a:xfrm>
            <a:prstGeom prst="rect">
              <a:avLst/>
            </a:prstGeom>
            <a:solidFill>
              <a:srgbClr val="99CCFF">
                <a:alpha val="25000"/>
              </a:srgb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73152" rIns="109728" bIns="1005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1814" y="4419608"/>
            <a:ext cx="8229600" cy="991296"/>
            <a:chOff x="511814" y="4419608"/>
            <a:chExt cx="8229600" cy="991296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2700067" y="4659885"/>
              <a:ext cx="1112269" cy="75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" name="Group 52"/>
            <p:cNvGrpSpPr/>
            <p:nvPr/>
          </p:nvGrpSpPr>
          <p:grpSpPr>
            <a:xfrm>
              <a:off x="511814" y="4419608"/>
              <a:ext cx="8229600" cy="914400"/>
              <a:chOff x="511814" y="4419608"/>
              <a:chExt cx="8229600" cy="914400"/>
            </a:xfrm>
          </p:grpSpPr>
          <p:pic>
            <p:nvPicPr>
              <p:cNvPr id="1060" name="Picture 36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>
                <a:off x="601333" y="4457528"/>
                <a:ext cx="1175709" cy="783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6038989" y="4607313"/>
                <a:ext cx="542966" cy="473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4986454" y="4567834"/>
                <a:ext cx="800297" cy="526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0" name="Picture 26"/>
              <p:cNvPicPr>
                <a:picLocks noChangeAspect="1" noChangeArrowheads="1"/>
              </p:cNvPicPr>
              <p:nvPr/>
            </p:nvPicPr>
            <p:blipFill>
              <a:blip r:embed="rId18" cstate="screen"/>
              <a:srcRect/>
              <a:stretch>
                <a:fillRect/>
              </a:stretch>
            </p:blipFill>
            <p:spPr bwMode="auto">
              <a:xfrm>
                <a:off x="7734383" y="4632165"/>
                <a:ext cx="779889" cy="45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1" name="Picture 27"/>
              <p:cNvPicPr>
                <a:picLocks noChangeAspect="1" noChangeArrowheads="1"/>
              </p:cNvPicPr>
              <p:nvPr/>
            </p:nvPicPr>
            <p:blipFill>
              <a:blip r:embed="rId19" cstate="screen"/>
              <a:srcRect/>
              <a:stretch>
                <a:fillRect/>
              </a:stretch>
            </p:blipFill>
            <p:spPr bwMode="auto">
              <a:xfrm>
                <a:off x="6878258" y="4637159"/>
                <a:ext cx="569092" cy="426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1" name="Picture 37"/>
              <p:cNvPicPr>
                <a:picLocks noChangeAspect="1" noChangeArrowheads="1"/>
              </p:cNvPicPr>
              <p:nvPr/>
            </p:nvPicPr>
            <p:blipFill>
              <a:blip r:embed="rId20" cstate="screen"/>
              <a:srcRect/>
              <a:stretch>
                <a:fillRect/>
              </a:stretch>
            </p:blipFill>
            <p:spPr bwMode="auto">
              <a:xfrm>
                <a:off x="1366033" y="4988321"/>
                <a:ext cx="954473" cy="24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2" name="Picture 38"/>
              <p:cNvPicPr>
                <a:picLocks noChangeAspect="1" noChangeArrowheads="1"/>
              </p:cNvPicPr>
              <p:nvPr/>
            </p:nvPicPr>
            <p:blipFill>
              <a:blip r:embed="rId21" cstate="screen"/>
              <a:srcRect/>
              <a:stretch>
                <a:fillRect/>
              </a:stretch>
            </p:blipFill>
            <p:spPr bwMode="auto">
              <a:xfrm>
                <a:off x="2076362" y="4550172"/>
                <a:ext cx="563321" cy="324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3" name="Picture 39"/>
              <p:cNvPicPr>
                <a:picLocks noChangeAspect="1" noChangeArrowheads="1"/>
              </p:cNvPicPr>
              <p:nvPr/>
            </p:nvPicPr>
            <p:blipFill>
              <a:blip r:embed="rId22" cstate="screen"/>
              <a:srcRect/>
              <a:stretch>
                <a:fillRect/>
              </a:stretch>
            </p:blipFill>
            <p:spPr bwMode="auto">
              <a:xfrm>
                <a:off x="3887547" y="4625114"/>
                <a:ext cx="917366" cy="429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" name="Rectangle 56"/>
              <p:cNvSpPr/>
              <p:nvPr/>
            </p:nvSpPr>
            <p:spPr bwMode="auto">
              <a:xfrm>
                <a:off x="511814" y="4419608"/>
                <a:ext cx="8229600" cy="914400"/>
              </a:xfrm>
              <a:prstGeom prst="rect">
                <a:avLst/>
              </a:prstGeom>
              <a:solidFill>
                <a:srgbClr val="99CCFF">
                  <a:alpha val="25000"/>
                </a:srgbClr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9728" tIns="73152" rIns="109728" bIns="100584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514688" y="2749099"/>
            <a:ext cx="8229600" cy="1162977"/>
            <a:chOff x="514688" y="2749099"/>
            <a:chExt cx="8229600" cy="11629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>
              <a:off x="6799573" y="3267537"/>
              <a:ext cx="679529" cy="49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>
              <a:off x="7806095" y="3217653"/>
              <a:ext cx="389000" cy="36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>
              <a:off x="8212347" y="3466589"/>
              <a:ext cx="464765" cy="303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6" cstate="screen"/>
            <a:srcRect/>
            <a:stretch>
              <a:fillRect/>
            </a:stretch>
          </p:blipFill>
          <p:spPr bwMode="auto">
            <a:xfrm>
              <a:off x="832109" y="2887353"/>
              <a:ext cx="634381" cy="21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7" descr="C:\Documents and Settings\joel.daly\Desktop\panasonic_logo.png"/>
            <p:cNvPicPr>
              <a:picLocks noChangeAspect="1" noChangeArrowheads="1"/>
            </p:cNvPicPr>
            <p:nvPr/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>
              <a:off x="3249591" y="2868002"/>
              <a:ext cx="787571" cy="186064"/>
            </a:xfrm>
            <a:prstGeom prst="rect">
              <a:avLst/>
            </a:prstGeom>
            <a:noFill/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28" cstate="screen"/>
            <a:srcRect/>
            <a:stretch>
              <a:fillRect/>
            </a:stretch>
          </p:blipFill>
          <p:spPr bwMode="auto">
            <a:xfrm>
              <a:off x="2033310" y="2826703"/>
              <a:ext cx="545989" cy="36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29" cstate="screen"/>
            <a:srcRect/>
            <a:stretch>
              <a:fillRect/>
            </a:stretch>
          </p:blipFill>
          <p:spPr bwMode="auto">
            <a:xfrm>
              <a:off x="6962009" y="2838346"/>
              <a:ext cx="491213" cy="368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8215477" y="2842934"/>
              <a:ext cx="316514" cy="33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31" cstate="screen"/>
            <a:srcRect/>
            <a:stretch>
              <a:fillRect/>
            </a:stretch>
          </p:blipFill>
          <p:spPr bwMode="auto">
            <a:xfrm>
              <a:off x="5790395" y="2749099"/>
              <a:ext cx="607254" cy="485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32" cstate="screen"/>
            <a:srcRect/>
            <a:stretch>
              <a:fillRect/>
            </a:stretch>
          </p:blipFill>
          <p:spPr bwMode="auto">
            <a:xfrm>
              <a:off x="4658973" y="2841336"/>
              <a:ext cx="508249" cy="24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33" cstate="screen"/>
            <a:srcRect/>
            <a:stretch>
              <a:fillRect/>
            </a:stretch>
          </p:blipFill>
          <p:spPr bwMode="auto">
            <a:xfrm>
              <a:off x="986645" y="3371847"/>
              <a:ext cx="540229" cy="540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34" cstate="screen"/>
            <a:srcRect/>
            <a:stretch>
              <a:fillRect/>
            </a:stretch>
          </p:blipFill>
          <p:spPr bwMode="auto">
            <a:xfrm>
              <a:off x="2055424" y="3468086"/>
              <a:ext cx="463489" cy="414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5" cstate="screen"/>
            <a:srcRect/>
            <a:stretch>
              <a:fillRect/>
            </a:stretch>
          </p:blipFill>
          <p:spPr bwMode="auto">
            <a:xfrm>
              <a:off x="2446355" y="3107265"/>
              <a:ext cx="447153" cy="49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36" cstate="screen"/>
            <a:srcRect/>
            <a:stretch>
              <a:fillRect/>
            </a:stretch>
          </p:blipFill>
          <p:spPr bwMode="auto">
            <a:xfrm>
              <a:off x="3289900" y="3065434"/>
              <a:ext cx="731679" cy="756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37" cstate="screen"/>
            <a:srcRect/>
            <a:stretch>
              <a:fillRect/>
            </a:stretch>
          </p:blipFill>
          <p:spPr bwMode="auto">
            <a:xfrm>
              <a:off x="4379861" y="3130489"/>
              <a:ext cx="545823" cy="527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38" cstate="screen"/>
            <a:srcRect/>
            <a:stretch>
              <a:fillRect/>
            </a:stretch>
          </p:blipFill>
          <p:spPr bwMode="auto">
            <a:xfrm>
              <a:off x="5009704" y="3446974"/>
              <a:ext cx="528455" cy="19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39" cstate="screen"/>
            <a:srcRect/>
            <a:stretch>
              <a:fillRect/>
            </a:stretch>
          </p:blipFill>
          <p:spPr bwMode="auto">
            <a:xfrm>
              <a:off x="589830" y="3132555"/>
              <a:ext cx="497098" cy="40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0" cstate="screen"/>
            <a:srcRect/>
            <a:stretch>
              <a:fillRect/>
            </a:stretch>
          </p:blipFill>
          <p:spPr bwMode="auto">
            <a:xfrm>
              <a:off x="5884426" y="3170184"/>
              <a:ext cx="412795" cy="608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1" cstate="screen"/>
            <a:srcRect/>
            <a:stretch>
              <a:fillRect/>
            </a:stretch>
          </p:blipFill>
          <p:spPr bwMode="auto">
            <a:xfrm>
              <a:off x="1754338" y="3102193"/>
              <a:ext cx="450960" cy="46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tangle 55"/>
            <p:cNvSpPr/>
            <p:nvPr/>
          </p:nvSpPr>
          <p:spPr bwMode="auto">
            <a:xfrm>
              <a:off x="514688" y="2809341"/>
              <a:ext cx="8229600" cy="1097280"/>
            </a:xfrm>
            <a:prstGeom prst="rect">
              <a:avLst/>
            </a:prstGeom>
            <a:solidFill>
              <a:srgbClr val="99CCFF">
                <a:alpha val="25000"/>
              </a:srgbClr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73152" rIns="109728" bIns="10058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Projections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5600" y="1112838"/>
            <a:ext cx="8434388" cy="3213187"/>
          </a:xfrm>
        </p:spPr>
        <p:txBody>
          <a:bodyPr/>
          <a:lstStyle/>
          <a:p>
            <a:r>
              <a:rPr lang="en-US" dirty="0" smtClean="0"/>
              <a:t>Analysts expect 100% of all sets 40-inch and larger to be 3D-enabled.  </a:t>
            </a:r>
          </a:p>
          <a:p>
            <a:r>
              <a:rPr lang="en-US" dirty="0" smtClean="0"/>
              <a:t>Households with 3D TV sets will eclipse 300 million by 2015</a:t>
            </a:r>
          </a:p>
          <a:p>
            <a:r>
              <a:rPr lang="en-US" dirty="0" smtClean="0"/>
              <a:t>In 2011, Europe alone will see a 7 million increase in 3D sets</a:t>
            </a:r>
          </a:p>
          <a:p>
            <a:r>
              <a:rPr lang="en-US" dirty="0" smtClean="0"/>
              <a:t>Very high growth rate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6C8FCD7-3608-478B-ADEC-9EA0E168361B}" type="slidenum">
              <a:rPr lang="en-US" smtClean="0">
                <a:cs typeface="Arial" pitchFamily="34" charset="0"/>
              </a:rPr>
              <a:pPr>
                <a:defRPr/>
              </a:pPr>
              <a:t>5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858" y="6008914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In-stat, May 2011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0"/>
            <a:ext cx="8434387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3D Video Basic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888190"/>
            <a:ext cx="6545180" cy="5609741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Anaglyph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A stereoscopic picture consisting of two images of the same object, taken from slightly different angles, in two complementary colors, usually red and cyan (green-blue, and other color combinations possible)</a:t>
            </a:r>
          </a:p>
          <a:p>
            <a:r>
              <a:rPr lang="en-US" dirty="0" smtClean="0">
                <a:latin typeface="Calibri" pitchFamily="34" charset="0"/>
              </a:rPr>
              <a:t>Stereoscopic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Three-dimensional for giving the illusion of depth from two-dimensional images or reproductions, as of a photograph or motion picture 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Circular Polarized Glasses/Active Shutter Glasses</a:t>
            </a:r>
          </a:p>
          <a:p>
            <a:r>
              <a:rPr lang="en-US" dirty="0" smtClean="0">
                <a:latin typeface="Calibri" pitchFamily="34" charset="0"/>
              </a:rPr>
              <a:t>Auto-stereoscopic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Method of displaying three-dimensional images that can be viewed without the use of special headgear or glasses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Will be used for digital signage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62775" y="1047750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3251" y="3038475"/>
            <a:ext cx="1800224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19875" y="4552950"/>
            <a:ext cx="22860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0"/>
            <a:ext cx="8434387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3D Video MSO Delivery Requirement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50" y="966188"/>
            <a:ext cx="8780500" cy="2315506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For 3D transmission, Cable/Satellite operators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Want to use existing set top boxes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Want to use existing 2D infrastructure and compression methods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Want to use existing in-home cabling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Want to have new 3DTVs create required 3D signal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81250" y="3395664"/>
            <a:ext cx="4000500" cy="299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0"/>
            <a:ext cx="8434387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3D Video MSO Delivery Options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9781" y="989191"/>
            <a:ext cx="7806906" cy="16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The solution: frame compatible 3D signal packaging</a:t>
            </a:r>
          </a:p>
          <a:p>
            <a:pPr marL="476250" marR="0" lvl="1" indent="-217488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MS PGothic"/>
              </a:rPr>
              <a:t>Possible with firmware update</a:t>
            </a:r>
          </a:p>
          <a:p>
            <a:pPr marL="476250" marR="0" lvl="1" indent="-217488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MS PGothic"/>
              </a:rPr>
              <a:t>There will be some implementation issues</a:t>
            </a:r>
          </a:p>
          <a:p>
            <a:pPr marL="476250" marR="0" lvl="1" indent="-217488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MS PGothic"/>
              </a:rPr>
              <a:t>Higher bandwidth solutions may come later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0846" y="3033533"/>
            <a:ext cx="4118426" cy="274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6906" y="3048029"/>
            <a:ext cx="3651848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Frame Compatible Types</a:t>
            </a:r>
          </a:p>
          <a:p>
            <a:pPr marL="714375" lvl="1" indent="-257175" eaLnBrk="0" hangingPunct="0">
              <a:lnSpc>
                <a:spcPct val="95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Row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 Discrimination and   Top to Bottom</a:t>
            </a:r>
          </a:p>
          <a:p>
            <a:pPr marL="714375" lvl="1" indent="-257175" eaLnBrk="0" hangingPunct="0">
              <a:lnSpc>
                <a:spcPct val="95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kern="0" noProof="0" dirty="0" smtClean="0">
                <a:latin typeface="Calibri" pitchFamily="34" charset="0"/>
                <a:ea typeface="ＭＳ Ｐゴシック" pitchFamily="-111" charset="-128"/>
                <a:cs typeface="MS PGothic"/>
              </a:rPr>
              <a:t>Colum Discrimination       and Side by Side</a:t>
            </a:r>
          </a:p>
          <a:p>
            <a:pPr marL="714375" lvl="1" indent="-257175" eaLnBrk="0" hangingPunct="0">
              <a:lnSpc>
                <a:spcPct val="95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MS PGothic"/>
              </a:rPr>
              <a:t>Checker Board and         Side By Side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ＭＳ Ｐゴシック" pitchFamily="-111" charset="-128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0"/>
            <a:ext cx="8434387" cy="87788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charset="-128"/>
              </a:rPr>
              <a:t>Row Discrimination and Top to Bottom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50" y="966188"/>
            <a:ext cx="8304969" cy="779701"/>
          </a:xfrm>
        </p:spPr>
        <p:txBody>
          <a:bodyPr/>
          <a:lstStyle/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552" y="1643063"/>
            <a:ext cx="1533524" cy="9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7650" y="1019175"/>
            <a:ext cx="1084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Left Eye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075" y="3295650"/>
            <a:ext cx="1236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Right Eye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9350" y="1038225"/>
            <a:ext cx="1117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Filtering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7" y="3833813"/>
            <a:ext cx="1609724" cy="10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81550" y="1085850"/>
            <a:ext cx="131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Packaging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7075" y="1038225"/>
            <a:ext cx="15635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Top/Bottom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6127" y="2719388"/>
            <a:ext cx="1533524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6127" y="3271838"/>
            <a:ext cx="1533524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740230" y="5699582"/>
            <a:ext cx="4187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Preferred for 720 or 1080p content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92300" y="1504950"/>
          <a:ext cx="2235200" cy="1371600"/>
        </p:xfrm>
        <a:graphic>
          <a:graphicData uri="http://schemas.openxmlformats.org/drawingml/2006/table">
            <a:tbl>
              <a:tblPr/>
              <a:tblGrid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01825" y="3810000"/>
          <a:ext cx="2235200" cy="1371600"/>
        </p:xfrm>
        <a:graphic>
          <a:graphicData uri="http://schemas.openxmlformats.org/drawingml/2006/table">
            <a:tbl>
              <a:tblPr/>
              <a:tblGrid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64025" y="2705100"/>
          <a:ext cx="2235200" cy="1371600"/>
        </p:xfrm>
        <a:graphic>
          <a:graphicData uri="http://schemas.openxmlformats.org/drawingml/2006/table">
            <a:tbl>
              <a:tblPr/>
              <a:tblGrid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  <a:gridCol w="1397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14925" y="5010150"/>
            <a:ext cx="337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 of vertical resolution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UDIO_IMPORT" val="C:\My Music\Corp Overview Slide 12.mp3"/>
  <p:tag name="AUDIO_ID" val="314"/>
  <p:tag name="ELAPSEDTIME" val="31.661"/>
</p:tagLst>
</file>

<file path=ppt/theme/theme1.xml><?xml version="1.0" encoding="utf-8"?>
<a:theme xmlns:a="http://schemas.openxmlformats.org/drawingml/2006/main" name="2_BBND_Orange">
  <a:themeElements>
    <a:clrScheme name="">
      <a:dk1>
        <a:srgbClr val="404040"/>
      </a:dk1>
      <a:lt1>
        <a:srgbClr val="FFFFFF"/>
      </a:lt1>
      <a:dk2>
        <a:srgbClr val="82786F"/>
      </a:dk2>
      <a:lt2>
        <a:srgbClr val="C7C2BA"/>
      </a:lt2>
      <a:accent1>
        <a:srgbClr val="C54C00"/>
      </a:accent1>
      <a:accent2>
        <a:srgbClr val="E98300"/>
      </a:accent2>
      <a:accent3>
        <a:srgbClr val="FFFFFF"/>
      </a:accent3>
      <a:accent4>
        <a:srgbClr val="353535"/>
      </a:accent4>
      <a:accent5>
        <a:srgbClr val="DFB2AA"/>
      </a:accent5>
      <a:accent6>
        <a:srgbClr val="D37600"/>
      </a:accent6>
      <a:hlink>
        <a:srgbClr val="0065BD"/>
      </a:hlink>
      <a:folHlink>
        <a:srgbClr val="98C6EA"/>
      </a:folHlink>
    </a:clrScheme>
    <a:fontScheme name="2_BBND_Orang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9728" tIns="73152" rIns="109728" bIns="100584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404040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9728" tIns="73152" rIns="109728" bIns="100584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404040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2_BBND_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D_Oran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D_Oran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D_Oran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D_Oran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D_Oran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BND_Oran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BND_Oran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BND_Oran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BND_Oran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BND_Oran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BND_Oran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BND_Orange 13">
        <a:dk1>
          <a:srgbClr val="6E6E6E"/>
        </a:dk1>
        <a:lt1>
          <a:srgbClr val="FFFFFF"/>
        </a:lt1>
        <a:dk2>
          <a:srgbClr val="000000"/>
        </a:dk2>
        <a:lt2>
          <a:srgbClr val="808080"/>
        </a:lt2>
        <a:accent1>
          <a:srgbClr val="E26726"/>
        </a:accent1>
        <a:accent2>
          <a:srgbClr val="F58A26"/>
        </a:accent2>
        <a:accent3>
          <a:srgbClr val="FFFFFF"/>
        </a:accent3>
        <a:accent4>
          <a:srgbClr val="5D5D5D"/>
        </a:accent4>
        <a:accent5>
          <a:srgbClr val="EEB8AC"/>
        </a:accent5>
        <a:accent6>
          <a:srgbClr val="DE7D21"/>
        </a:accent6>
        <a:hlink>
          <a:srgbClr val="2A5AA6"/>
        </a:hlink>
        <a:folHlink>
          <a:srgbClr val="95BD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D_Orange 14">
        <a:dk1>
          <a:srgbClr val="404040"/>
        </a:dk1>
        <a:lt1>
          <a:srgbClr val="FFFFFF"/>
        </a:lt1>
        <a:dk2>
          <a:srgbClr val="404040"/>
        </a:dk2>
        <a:lt2>
          <a:srgbClr val="CBC2B8"/>
        </a:lt2>
        <a:accent1>
          <a:srgbClr val="E26726"/>
        </a:accent1>
        <a:accent2>
          <a:srgbClr val="F58A26"/>
        </a:accent2>
        <a:accent3>
          <a:srgbClr val="FFFFFF"/>
        </a:accent3>
        <a:accent4>
          <a:srgbClr val="353535"/>
        </a:accent4>
        <a:accent5>
          <a:srgbClr val="EEB8AC"/>
        </a:accent5>
        <a:accent6>
          <a:srgbClr val="DE7D21"/>
        </a:accent6>
        <a:hlink>
          <a:srgbClr val="2A5AA6"/>
        </a:hlink>
        <a:folHlink>
          <a:srgbClr val="95BD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D_Orange 15">
        <a:dk1>
          <a:srgbClr val="404040"/>
        </a:dk1>
        <a:lt1>
          <a:srgbClr val="FFFFFF"/>
        </a:lt1>
        <a:dk2>
          <a:srgbClr val="404040"/>
        </a:dk2>
        <a:lt2>
          <a:srgbClr val="CBC2B8"/>
        </a:lt2>
        <a:accent1>
          <a:srgbClr val="E26726"/>
        </a:accent1>
        <a:accent2>
          <a:srgbClr val="E98300"/>
        </a:accent2>
        <a:accent3>
          <a:srgbClr val="FFFFFF"/>
        </a:accent3>
        <a:accent4>
          <a:srgbClr val="353535"/>
        </a:accent4>
        <a:accent5>
          <a:srgbClr val="EEB8AC"/>
        </a:accent5>
        <a:accent6>
          <a:srgbClr val="D37600"/>
        </a:accent6>
        <a:hlink>
          <a:srgbClr val="2A5AA6"/>
        </a:hlink>
        <a:folHlink>
          <a:srgbClr val="95BD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BND_Orange 16">
        <a:dk1>
          <a:srgbClr val="404040"/>
        </a:dk1>
        <a:lt1>
          <a:srgbClr val="FFFFFF"/>
        </a:lt1>
        <a:dk2>
          <a:srgbClr val="404040"/>
        </a:dk2>
        <a:lt2>
          <a:srgbClr val="CBC2B8"/>
        </a:lt2>
        <a:accent1>
          <a:srgbClr val="C54C26"/>
        </a:accent1>
        <a:accent2>
          <a:srgbClr val="E98300"/>
        </a:accent2>
        <a:accent3>
          <a:srgbClr val="FFFFFF"/>
        </a:accent3>
        <a:accent4>
          <a:srgbClr val="353535"/>
        </a:accent4>
        <a:accent5>
          <a:srgbClr val="DFB2AC"/>
        </a:accent5>
        <a:accent6>
          <a:srgbClr val="D37600"/>
        </a:accent6>
        <a:hlink>
          <a:srgbClr val="2A5AA6"/>
        </a:hlink>
        <a:folHlink>
          <a:srgbClr val="95BD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11003</TotalTime>
  <Words>1996</Words>
  <Application>Microsoft Office PowerPoint</Application>
  <PresentationFormat>On-screen Show (4:3)</PresentationFormat>
  <Paragraphs>1541</Paragraphs>
  <Slides>21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2_BBND_Orange</vt:lpstr>
      <vt:lpstr>Worksheet</vt:lpstr>
      <vt:lpstr>Image</vt:lpstr>
      <vt:lpstr>3D Video Overview</vt:lpstr>
      <vt:lpstr>BigBand Networks</vt:lpstr>
      <vt:lpstr>3D: Of Chickens and Eggs</vt:lpstr>
      <vt:lpstr>3D TV – Killer App or Passing Fad?</vt:lpstr>
      <vt:lpstr>Market Projections</vt:lpstr>
      <vt:lpstr>3D Video Basic Overview</vt:lpstr>
      <vt:lpstr>3D Video MSO Delivery Requirement</vt:lpstr>
      <vt:lpstr>3D Video MSO Delivery Options</vt:lpstr>
      <vt:lpstr>Row Discrimination and Top to Bottom</vt:lpstr>
      <vt:lpstr>Column Discrimination and Side By Side</vt:lpstr>
      <vt:lpstr>Checker Board and Side By Side</vt:lpstr>
      <vt:lpstr>3D Play Back Landscape</vt:lpstr>
      <vt:lpstr>3D Glasses Landscape </vt:lpstr>
      <vt:lpstr>MSO Deployment Challenges </vt:lpstr>
      <vt:lpstr>Need an Evolution, Not a Revolution</vt:lpstr>
      <vt:lpstr>Video Acquisition, Processing and Transport</vt:lpstr>
      <vt:lpstr>Cost-Effective Means to Find Bandwidth for 3D: Switched Digital Video Bandwidth Optimization</vt:lpstr>
      <vt:lpstr>Sharing Bandwidth for Traditional Video, 3D, IP Video: Video Delivery Control Plane Management</vt:lpstr>
      <vt:lpstr>Generating Revenue with Advertising</vt:lpstr>
      <vt:lpstr>Summary</vt:lpstr>
      <vt:lpstr>Slide 21</vt:lpstr>
    </vt:vector>
  </TitlesOfParts>
  <Company>BigBand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BVS Platform and Vision Update</dc:title>
  <dc:creator>Joel Daly</dc:creator>
  <cp:lastModifiedBy>John Reister</cp:lastModifiedBy>
  <cp:revision>745</cp:revision>
  <dcterms:created xsi:type="dcterms:W3CDTF">2009-01-25T17:40:57Z</dcterms:created>
  <dcterms:modified xsi:type="dcterms:W3CDTF">2011-05-24T01:49:38Z</dcterms:modified>
</cp:coreProperties>
</file>